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2.svg" ContentType="image/svg+xml"/>
  <Override PartName="/ppt/media/image3.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3"/>
    <p:sldId id="257" r:id="rId4"/>
    <p:sldId id="258" r:id="rId5"/>
    <p:sldId id="259" r:id="rId6"/>
    <p:sldId id="276" r:id="rId7"/>
    <p:sldId id="260" r:id="rId8"/>
    <p:sldId id="261" r:id="rId9"/>
    <p:sldId id="262" r:id="rId10"/>
    <p:sldId id="263" r:id="rId11"/>
    <p:sldId id="288" r:id="rId13"/>
    <p:sldId id="289" r:id="rId14"/>
    <p:sldId id="287" r:id="rId15"/>
    <p:sldId id="264" r:id="rId16"/>
    <p:sldId id="278" r:id="rId17"/>
    <p:sldId id="280" r:id="rId18"/>
    <p:sldId id="281" r:id="rId19"/>
    <p:sldId id="282" r:id="rId20"/>
    <p:sldId id="283" r:id="rId21"/>
    <p:sldId id="279" r:id="rId22"/>
    <p:sldId id="284" r:id="rId23"/>
    <p:sldId id="285" r:id="rId24"/>
    <p:sldId id="286" r:id="rId25"/>
    <p:sldId id="346" r:id="rId26"/>
    <p:sldId id="347" r:id="rId27"/>
    <p:sldId id="300" r:id="rId28"/>
    <p:sldId id="301" r:id="rId29"/>
    <p:sldId id="302" r:id="rId30"/>
    <p:sldId id="303" r:id="rId31"/>
    <p:sldId id="304" r:id="rId32"/>
    <p:sldId id="348" r:id="rId33"/>
    <p:sldId id="265" r:id="rId34"/>
    <p:sldId id="266" r:id="rId35"/>
    <p:sldId id="305" r:id="rId36"/>
    <p:sldId id="306" r:id="rId37"/>
    <p:sldId id="307" r:id="rId38"/>
    <p:sldId id="308" r:id="rId39"/>
    <p:sldId id="309" r:id="rId40"/>
    <p:sldId id="310" r:id="rId41"/>
    <p:sldId id="311" r:id="rId42"/>
    <p:sldId id="322" r:id="rId43"/>
    <p:sldId id="349" r:id="rId44"/>
    <p:sldId id="350" r:id="rId45"/>
    <p:sldId id="275" r:id="rId46"/>
  </p:sldIdLst>
  <p:sldSz cx="18288000" cy="10287000"/>
  <p:notesSz cx="6858000" cy="9144000"/>
  <p:embeddedFontLst>
    <p:embeddedFont>
      <p:font typeface="SimSun" panose="02010600030101010101" pitchFamily="2" charset="-122"/>
      <p:regular r:id="rId50"/>
    </p:embeddedFont>
    <p:embeddedFont>
      <p:font typeface="Canva Sans Bold" panose="020B0803030501040103"/>
      <p:bold r:id="rId51"/>
    </p:embeddedFont>
    <p:embeddedFont>
      <p:font typeface="Canva Sans" panose="020B0503030501040103"/>
      <p:regular r:id="rId52"/>
    </p:embeddedFont>
    <p:embeddedFont>
      <p:font typeface="Arimo" panose="020B0604020202020204"/>
      <p:regular r:id="rId53"/>
    </p:embeddedFont>
    <p:embeddedFont>
      <p:font typeface="Calibri" panose="020F0502020204030204" charset="0"/>
      <p:regular r:id="rId54"/>
      <p:bold r:id="rId55"/>
      <p:italic r:id="rId56"/>
      <p:boldItalic r:id="rId57"/>
    </p:embeddedFont>
    <p:embeddedFont>
      <p:font typeface="Arial Black" panose="020B0A04020102020204" pitchFamily="34" charset="0"/>
      <p:bold r:id="rId58"/>
    </p:embeddedFont>
    <p:embeddedFont>
      <p:font typeface="Walter Turncoat" panose="02000000000000000000"/>
      <p:regular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64" d="100"/>
          <a:sy n="64" d="100"/>
        </p:scale>
        <p:origin x="106" y="11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9" Type="http://schemas.openxmlformats.org/officeDocument/2006/relationships/font" Target="fonts/font10.fntdata"/><Relationship Id="rId58" Type="http://schemas.openxmlformats.org/officeDocument/2006/relationships/font" Target="fonts/font9.fntdata"/><Relationship Id="rId57" Type="http://schemas.openxmlformats.org/officeDocument/2006/relationships/font" Target="fonts/font8.fntdata"/><Relationship Id="rId56" Type="http://schemas.openxmlformats.org/officeDocument/2006/relationships/font" Target="fonts/font7.fntdata"/><Relationship Id="rId55" Type="http://schemas.openxmlformats.org/officeDocument/2006/relationships/font" Target="fonts/font6.fntdata"/><Relationship Id="rId54" Type="http://schemas.openxmlformats.org/officeDocument/2006/relationships/font" Target="fonts/font5.fntdata"/><Relationship Id="rId53" Type="http://schemas.openxmlformats.org/officeDocument/2006/relationships/font" Target="fonts/font4.fntdata"/><Relationship Id="rId52" Type="http://schemas.openxmlformats.org/officeDocument/2006/relationships/font" Target="fonts/font3.fntdata"/><Relationship Id="rId51" Type="http://schemas.openxmlformats.org/officeDocument/2006/relationships/font" Target="fonts/font2.fntdata"/><Relationship Id="rId50" Type="http://schemas.openxmlformats.org/officeDocument/2006/relationships/font" Target="fonts/font1.fntdata"/><Relationship Id="rId5" Type="http://schemas.openxmlformats.org/officeDocument/2006/relationships/slide" Target="slides/slide3.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notesMaster" Target="notesMasters/notesMaster1.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B952FC-8CFF-41E9-A2D3-212852AE0EA0}"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BB8029-04D8-4FFD-B1CD-D07D81D2D58E}"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FBB8029-04D8-4FFD-B1CD-D07D81D2D58E}" type="slidenum">
              <a:rPr lang="en-IN" smtClean="0"/>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FBB8029-04D8-4FFD-B1CD-D07D81D2D58E}" type="slidenum">
              <a:rPr lang="en-IN" smtClean="0"/>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FBB8029-04D8-4FFD-B1CD-D07D81D2D58E}" type="slidenum">
              <a:rPr lang="en-IN" smtClean="0"/>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FBB8029-04D8-4FFD-B1CD-D07D81D2D58E}" type="slidenum">
              <a:rPr lang="en-IN" smtClean="0"/>
            </a:fld>
            <a:endParaRPr lang="en-I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FBB8029-04D8-4FFD-B1CD-D07D81D2D58E}" type="slidenum">
              <a:rPr lang="en-IN" smtClean="0"/>
            </a:fld>
            <a:endParaRPr lang="en-I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FBB8029-04D8-4FFD-B1CD-D07D81D2D58E}" type="slidenum">
              <a:rPr lang="en-IN" smtClean="0"/>
            </a:fld>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FBB8029-04D8-4FFD-B1CD-D07D81D2D58E}" type="slidenum">
              <a:rPr lang="en-IN" smtClean="0"/>
            </a:fld>
            <a:endParaRPr lang="en-I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FBB8029-04D8-4FFD-B1CD-D07D81D2D58E}" type="slidenum">
              <a:rPr lang="en-IN" smtClean="0"/>
            </a:fld>
            <a:endParaRPr lang="en-I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FBB8029-04D8-4FFD-B1CD-D07D81D2D58E}"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sv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svg"/><Relationship Id="rId2" Type="http://schemas.openxmlformats.org/officeDocument/2006/relationships/image" Target="../media/image2.png"/><Relationship Id="rId10"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image" Target="../media/image5.png"/><Relationship Id="rId3" Type="http://schemas.openxmlformats.org/officeDocument/2006/relationships/image" Target="../media/image1.png"/><Relationship Id="rId2" Type="http://schemas.openxmlformats.org/officeDocument/2006/relationships/image" Target="../media/image3.sv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7.xml"/><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3.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9.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png"/><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jpe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jpe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5.png"/><Relationship Id="rId3" Type="http://schemas.openxmlformats.org/officeDocument/2006/relationships/image" Target="../media/image1.png"/><Relationship Id="rId2" Type="http://schemas.openxmlformats.org/officeDocument/2006/relationships/image" Target="../media/image3.sv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1"/>
            <a:stretch>
              <a:fillRect l="-16378" t="-3898" r="-15097" b="-3672"/>
            </a:stretch>
          </a:blipFill>
        </p:spPr>
      </p:sp>
      <p:sp>
        <p:nvSpPr>
          <p:cNvPr id="3" name="Freeform 3"/>
          <p:cNvSpPr/>
          <p:nvPr/>
        </p:nvSpPr>
        <p:spPr>
          <a:xfrm>
            <a:off x="1873843" y="1380094"/>
            <a:ext cx="14540313" cy="7878206"/>
          </a:xfrm>
          <a:custGeom>
            <a:avLst/>
            <a:gdLst/>
            <a:ahLst/>
            <a:cxnLst/>
            <a:rect l="l" t="t" r="r" b="b"/>
            <a:pathLst>
              <a:path w="14540313" h="7878206">
                <a:moveTo>
                  <a:pt x="0" y="0"/>
                </a:moveTo>
                <a:lnTo>
                  <a:pt x="14540314" y="0"/>
                </a:lnTo>
                <a:lnTo>
                  <a:pt x="14540314" y="7878206"/>
                </a:lnTo>
                <a:lnTo>
                  <a:pt x="0" y="78782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679147" y="4039030"/>
            <a:ext cx="2389393" cy="5043573"/>
          </a:xfrm>
          <a:custGeom>
            <a:avLst/>
            <a:gdLst/>
            <a:ahLst/>
            <a:cxnLst/>
            <a:rect l="l" t="t" r="r" b="b"/>
            <a:pathLst>
              <a:path w="2389393" h="5043573">
                <a:moveTo>
                  <a:pt x="0" y="0"/>
                </a:moveTo>
                <a:lnTo>
                  <a:pt x="2389393" y="0"/>
                </a:lnTo>
                <a:lnTo>
                  <a:pt x="2389393" y="5043573"/>
                </a:lnTo>
                <a:lnTo>
                  <a:pt x="0" y="5043573"/>
                </a:lnTo>
                <a:lnTo>
                  <a:pt x="0" y="0"/>
                </a:lnTo>
                <a:close/>
              </a:path>
            </a:pathLst>
          </a:custGeom>
          <a:blipFill>
            <a:blip r:embed="rId4"/>
            <a:stretch>
              <a:fillRect/>
            </a:stretch>
          </a:blipFill>
        </p:spPr>
      </p:sp>
      <p:sp>
        <p:nvSpPr>
          <p:cNvPr id="5" name="Freeform 5"/>
          <p:cNvSpPr/>
          <p:nvPr/>
        </p:nvSpPr>
        <p:spPr>
          <a:xfrm>
            <a:off x="14025957" y="5643458"/>
            <a:ext cx="3325121" cy="4077309"/>
          </a:xfrm>
          <a:custGeom>
            <a:avLst/>
            <a:gdLst/>
            <a:ahLst/>
            <a:cxnLst/>
            <a:rect l="l" t="t" r="r" b="b"/>
            <a:pathLst>
              <a:path w="2574777" h="2972325">
                <a:moveTo>
                  <a:pt x="0" y="0"/>
                </a:moveTo>
                <a:lnTo>
                  <a:pt x="2574777" y="0"/>
                </a:lnTo>
                <a:lnTo>
                  <a:pt x="2574777" y="2972325"/>
                </a:lnTo>
                <a:lnTo>
                  <a:pt x="0" y="2972325"/>
                </a:lnTo>
                <a:lnTo>
                  <a:pt x="0" y="0"/>
                </a:lnTo>
                <a:close/>
              </a:path>
            </a:pathLst>
          </a:custGeom>
          <a:blipFill>
            <a:blip r:embed="rId5"/>
            <a:stretch>
              <a:fillRect/>
            </a:stretch>
          </a:blipFill>
        </p:spPr>
      </p:sp>
      <p:sp>
        <p:nvSpPr>
          <p:cNvPr id="6" name="Freeform 6"/>
          <p:cNvSpPr/>
          <p:nvPr/>
        </p:nvSpPr>
        <p:spPr>
          <a:xfrm flipH="1">
            <a:off x="1873843" y="5368110"/>
            <a:ext cx="1765174" cy="3890190"/>
          </a:xfrm>
          <a:custGeom>
            <a:avLst/>
            <a:gdLst/>
            <a:ahLst/>
            <a:cxnLst/>
            <a:rect l="l" t="t" r="r" b="b"/>
            <a:pathLst>
              <a:path w="1765174" h="3890190">
                <a:moveTo>
                  <a:pt x="1765174" y="0"/>
                </a:moveTo>
                <a:lnTo>
                  <a:pt x="0" y="0"/>
                </a:lnTo>
                <a:lnTo>
                  <a:pt x="0" y="3890190"/>
                </a:lnTo>
                <a:lnTo>
                  <a:pt x="1765174" y="3890190"/>
                </a:lnTo>
                <a:lnTo>
                  <a:pt x="1765174" y="0"/>
                </a:lnTo>
                <a:close/>
              </a:path>
            </a:pathLst>
          </a:custGeom>
          <a:blipFill>
            <a:blip r:embed="rId6"/>
            <a:stretch>
              <a:fillRect/>
            </a:stretch>
          </a:blipFill>
        </p:spPr>
      </p:sp>
      <p:sp>
        <p:nvSpPr>
          <p:cNvPr id="7" name="Freeform 7"/>
          <p:cNvSpPr/>
          <p:nvPr/>
        </p:nvSpPr>
        <p:spPr>
          <a:xfrm rot="-1041169">
            <a:off x="1122798" y="8652563"/>
            <a:ext cx="2193444" cy="658033"/>
          </a:xfrm>
          <a:custGeom>
            <a:avLst/>
            <a:gdLst/>
            <a:ahLst/>
            <a:cxnLst/>
            <a:rect l="l" t="t" r="r" b="b"/>
            <a:pathLst>
              <a:path w="2193444" h="658033">
                <a:moveTo>
                  <a:pt x="0" y="0"/>
                </a:moveTo>
                <a:lnTo>
                  <a:pt x="2193444" y="0"/>
                </a:lnTo>
                <a:lnTo>
                  <a:pt x="2193444" y="658033"/>
                </a:lnTo>
                <a:lnTo>
                  <a:pt x="0" y="65803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12036881" y="556451"/>
            <a:ext cx="3229896" cy="2865094"/>
          </a:xfrm>
          <a:custGeom>
            <a:avLst/>
            <a:gdLst/>
            <a:ahLst/>
            <a:cxnLst/>
            <a:rect l="l" t="t" r="r" b="b"/>
            <a:pathLst>
              <a:path w="2005214" h="2182545">
                <a:moveTo>
                  <a:pt x="0" y="0"/>
                </a:moveTo>
                <a:lnTo>
                  <a:pt x="2005213" y="0"/>
                </a:lnTo>
                <a:lnTo>
                  <a:pt x="2005213" y="2182545"/>
                </a:lnTo>
                <a:lnTo>
                  <a:pt x="0" y="2182545"/>
                </a:lnTo>
                <a:lnTo>
                  <a:pt x="0" y="0"/>
                </a:lnTo>
                <a:close/>
              </a:path>
            </a:pathLst>
          </a:custGeom>
          <a:blipFill>
            <a:blip r:embed="rId9"/>
            <a:stretch>
              <a:fillRect/>
            </a:stretch>
          </a:blipFill>
        </p:spPr>
      </p:sp>
      <p:sp>
        <p:nvSpPr>
          <p:cNvPr id="9" name="TextBox 9"/>
          <p:cNvSpPr txBox="1"/>
          <p:nvPr/>
        </p:nvSpPr>
        <p:spPr>
          <a:xfrm>
            <a:off x="3068540" y="3608664"/>
            <a:ext cx="12198237" cy="2157001"/>
          </a:xfrm>
          <a:prstGeom prst="rect">
            <a:avLst/>
          </a:prstGeom>
        </p:spPr>
        <p:txBody>
          <a:bodyPr lIns="0" tIns="0" rIns="0" bIns="0" rtlCol="0" anchor="t">
            <a:spAutoFit/>
          </a:bodyPr>
          <a:lstStyle/>
          <a:p>
            <a:pPr algn="ctr">
              <a:lnSpc>
                <a:spcPts val="18005"/>
              </a:lnSpc>
            </a:pPr>
            <a:r>
              <a:rPr lang="en-US" sz="11000"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PARAJUMBLES</a:t>
            </a:r>
            <a:endParaRPr lang="en-US" sz="11000" dirty="0">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3"/>
          <p:cNvSpPr/>
          <p:nvPr/>
        </p:nvSpPr>
        <p:spPr>
          <a:xfrm>
            <a:off x="304800" y="976456"/>
            <a:ext cx="17221199" cy="8662844"/>
          </a:xfrm>
          <a:custGeom>
            <a:avLst/>
            <a:gdLst/>
            <a:ahLst/>
            <a:cxnLst/>
            <a:rect l="l" t="t" r="r" b="b"/>
            <a:pathLst>
              <a:path w="14540313" h="7878206">
                <a:moveTo>
                  <a:pt x="0" y="0"/>
                </a:moveTo>
                <a:lnTo>
                  <a:pt x="14540314" y="0"/>
                </a:lnTo>
                <a:lnTo>
                  <a:pt x="14540314" y="7878206"/>
                </a:lnTo>
                <a:lnTo>
                  <a:pt x="0" y="787820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3"/>
            <a:stretch>
              <a:fillRect l="-16378" t="-3898" r="-15097" b="-3672"/>
            </a:stretch>
          </a:blipFill>
        </p:spPr>
      </p:sp>
      <p:sp>
        <p:nvSpPr>
          <p:cNvPr id="3" name="Freeform 3"/>
          <p:cNvSpPr/>
          <p:nvPr/>
        </p:nvSpPr>
        <p:spPr>
          <a:xfrm>
            <a:off x="-152400" y="-229619"/>
            <a:ext cx="1855743" cy="1915668"/>
          </a:xfrm>
          <a:custGeom>
            <a:avLst/>
            <a:gdLst/>
            <a:ahLst/>
            <a:cxnLst/>
            <a:rect l="l" t="t" r="r" b="b"/>
            <a:pathLst>
              <a:path w="2716766" h="2650726">
                <a:moveTo>
                  <a:pt x="0" y="0"/>
                </a:moveTo>
                <a:lnTo>
                  <a:pt x="2716766" y="0"/>
                </a:lnTo>
                <a:lnTo>
                  <a:pt x="2716766" y="2650726"/>
                </a:lnTo>
                <a:lnTo>
                  <a:pt x="0" y="2650726"/>
                </a:lnTo>
                <a:lnTo>
                  <a:pt x="0" y="0"/>
                </a:lnTo>
                <a:close/>
              </a:path>
            </a:pathLst>
          </a:custGeom>
          <a:blipFill>
            <a:blip r:embed="rId4"/>
            <a:stretch>
              <a:fillRect t="-9158" b="-9158"/>
            </a:stretch>
          </a:blipFill>
        </p:spPr>
      </p:sp>
      <p:sp>
        <p:nvSpPr>
          <p:cNvPr id="5" name="TextBox 5"/>
          <p:cNvSpPr txBox="1"/>
          <p:nvPr/>
        </p:nvSpPr>
        <p:spPr>
          <a:xfrm>
            <a:off x="2819401" y="413983"/>
            <a:ext cx="8610600" cy="1908984"/>
          </a:xfrm>
          <a:prstGeom prst="rect">
            <a:avLst/>
          </a:prstGeom>
        </p:spPr>
        <p:txBody>
          <a:bodyPr wrap="square" lIns="0" tIns="0" rIns="0" bIns="0" rtlCol="0" anchor="t">
            <a:spAutoFit/>
          </a:bodyPr>
          <a:lstStyle/>
          <a:p>
            <a:pPr algn="ctr">
              <a:lnSpc>
                <a:spcPts val="7650"/>
              </a:lnSpc>
            </a:pPr>
            <a:r>
              <a:rPr lang="en-US" sz="5465"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EXPLANATION </a:t>
            </a:r>
            <a:endParaRPr lang="en-US" sz="5465" dirty="0">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7650"/>
              </a:lnSpc>
            </a:pPr>
            <a:endParaRPr lang="en-US" sz="5465" dirty="0">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p:txBody>
      </p:sp>
      <p:sp>
        <p:nvSpPr>
          <p:cNvPr id="15" name="TextBox 14"/>
          <p:cNvSpPr txBox="1"/>
          <p:nvPr/>
        </p:nvSpPr>
        <p:spPr>
          <a:xfrm>
            <a:off x="297426" y="1915668"/>
            <a:ext cx="17221199" cy="7353295"/>
          </a:xfrm>
          <a:prstGeom prst="rect">
            <a:avLst/>
          </a:prstGeom>
          <a:noFill/>
        </p:spPr>
        <p:txBody>
          <a:bodyPr wrap="square" rtlCol="0">
            <a:spAutoFit/>
          </a:bodyPr>
          <a:lstStyle/>
          <a:p>
            <a:pPr marL="514350" indent="-514350">
              <a:spcBef>
                <a:spcPts val="1305"/>
              </a:spcBef>
              <a:buAutoNum type="alphaUcPeriod"/>
            </a:pPr>
            <a:r>
              <a:rPr lang="en-US" sz="3600" dirty="0">
                <a:effectLst/>
                <a:latin typeface="Times New Roman" panose="02020603050405020304" pitchFamily="18" charset="0"/>
                <a:ea typeface="Times New Roman" panose="02020603050405020304" pitchFamily="18" charset="0"/>
              </a:rPr>
              <a:t>Then two astronomers—the German, Johannes Kepler, and the Italian, Galileo Galilei—started publicly to support the Copernican theory, despite the fact that the orbits it predicted did not quite match the ones observed. </a:t>
            </a:r>
            <a:endParaRPr lang="en-US" sz="3600" dirty="0">
              <a:effectLst/>
              <a:latin typeface="Times New Roman" panose="02020603050405020304" pitchFamily="18" charset="0"/>
              <a:ea typeface="Times New Roman" panose="02020603050405020304" pitchFamily="18" charset="0"/>
            </a:endParaRPr>
          </a:p>
          <a:p>
            <a:pPr marL="514350" indent="-514350">
              <a:spcBef>
                <a:spcPts val="1305"/>
              </a:spcBef>
              <a:buAutoNum type="alphaUcPeriod"/>
            </a:pPr>
            <a:r>
              <a:rPr lang="en-US" sz="3600" dirty="0">
                <a:effectLst/>
                <a:latin typeface="Times New Roman" panose="02020603050405020304" pitchFamily="18" charset="0"/>
                <a:ea typeface="Times New Roman" panose="02020603050405020304" pitchFamily="18" charset="0"/>
              </a:rPr>
              <a:t>His idea was that the sun was stationary at the </a:t>
            </a:r>
            <a:r>
              <a:rPr lang="en-US" sz="3600" dirty="0" err="1">
                <a:effectLst/>
                <a:latin typeface="Times New Roman" panose="02020603050405020304" pitchFamily="18" charset="0"/>
                <a:ea typeface="Times New Roman" panose="02020603050405020304" pitchFamily="18" charset="0"/>
              </a:rPr>
              <a:t>centre</a:t>
            </a:r>
            <a:r>
              <a:rPr lang="en-US" sz="3600" dirty="0">
                <a:effectLst/>
                <a:latin typeface="Times New Roman" panose="02020603050405020304" pitchFamily="18" charset="0"/>
                <a:ea typeface="Times New Roman" panose="02020603050405020304" pitchFamily="18" charset="0"/>
              </a:rPr>
              <a:t> and that the earth and the planets move in circular orbits around the sun.</a:t>
            </a:r>
            <a:endParaRPr lang="en-US" sz="3600" dirty="0">
              <a:effectLst/>
              <a:latin typeface="Times New Roman" panose="02020603050405020304" pitchFamily="18" charset="0"/>
              <a:ea typeface="Times New Roman" panose="02020603050405020304" pitchFamily="18" charset="0"/>
            </a:endParaRPr>
          </a:p>
          <a:p>
            <a:pPr marL="514350" indent="-514350">
              <a:spcBef>
                <a:spcPts val="1305"/>
              </a:spcBef>
              <a:buAutoNum type="alphaUcPeriod"/>
            </a:pPr>
            <a:r>
              <a:rPr lang="en-US" sz="3600" dirty="0">
                <a:effectLst/>
                <a:latin typeface="Times New Roman" panose="02020603050405020304" pitchFamily="18" charset="0"/>
                <a:ea typeface="Times New Roman" panose="02020603050405020304" pitchFamily="18" charset="0"/>
              </a:rPr>
              <a:t>A simple model was proposed in 1514 by a Polish priest, Nicholas Copernicus.</a:t>
            </a:r>
            <a:endParaRPr lang="en-US" sz="3600" dirty="0">
              <a:effectLst/>
              <a:latin typeface="Times New Roman" panose="02020603050405020304" pitchFamily="18" charset="0"/>
              <a:ea typeface="Times New Roman" panose="02020603050405020304" pitchFamily="18" charset="0"/>
            </a:endParaRPr>
          </a:p>
          <a:p>
            <a:pPr marL="514350" indent="-514350">
              <a:spcBef>
                <a:spcPts val="1305"/>
              </a:spcBef>
              <a:buAutoNum type="alphaUcPeriod"/>
            </a:pPr>
            <a:r>
              <a:rPr lang="en-US" sz="3600" dirty="0">
                <a:effectLst/>
                <a:latin typeface="Times New Roman" panose="02020603050405020304" pitchFamily="18" charset="0"/>
                <a:ea typeface="Times New Roman" panose="02020603050405020304" pitchFamily="18" charset="0"/>
              </a:rPr>
              <a:t>Nearly a century passed before this idea was taken seriously.</a:t>
            </a:r>
            <a:endParaRPr lang="en-US" sz="3600" dirty="0">
              <a:effectLst/>
              <a:latin typeface="Times New Roman" panose="02020603050405020304" pitchFamily="18" charset="0"/>
              <a:ea typeface="Times New Roman" panose="02020603050405020304" pitchFamily="18" charset="0"/>
            </a:endParaRPr>
          </a:p>
          <a:p>
            <a:pPr>
              <a:spcBef>
                <a:spcPts val="1305"/>
              </a:spcBef>
            </a:pPr>
            <a:r>
              <a:rPr lang="en-US" sz="3600" dirty="0">
                <a:latin typeface="Times New Roman" panose="02020603050405020304" pitchFamily="18" charset="0"/>
                <a:ea typeface="Times New Roman" panose="02020603050405020304" pitchFamily="18" charset="0"/>
              </a:rPr>
              <a:t>     </a:t>
            </a:r>
            <a:r>
              <a:rPr lang="en-US" sz="3600" dirty="0">
                <a:effectLst/>
                <a:latin typeface="Times New Roman" panose="02020603050405020304" pitchFamily="18" charset="0"/>
                <a:ea typeface="Times New Roman" panose="02020603050405020304" pitchFamily="18" charset="0"/>
              </a:rPr>
              <a:t>a. CDBA </a:t>
            </a:r>
            <a:endParaRPr lang="en-US" sz="3600" dirty="0">
              <a:effectLst/>
              <a:latin typeface="Times New Roman" panose="02020603050405020304" pitchFamily="18" charset="0"/>
              <a:ea typeface="Times New Roman" panose="02020603050405020304" pitchFamily="18" charset="0"/>
            </a:endParaRPr>
          </a:p>
          <a:p>
            <a:pPr>
              <a:spcBef>
                <a:spcPts val="1305"/>
              </a:spcBef>
            </a:pPr>
            <a:r>
              <a:rPr lang="en-US" sz="3600" dirty="0">
                <a:latin typeface="Times New Roman" panose="02020603050405020304" pitchFamily="18" charset="0"/>
                <a:ea typeface="Times New Roman" panose="02020603050405020304" pitchFamily="18" charset="0"/>
              </a:rPr>
              <a:t>     </a:t>
            </a:r>
            <a:r>
              <a:rPr lang="en-US" sz="3600" dirty="0">
                <a:effectLst/>
                <a:latin typeface="Times New Roman" panose="02020603050405020304" pitchFamily="18" charset="0"/>
                <a:ea typeface="Times New Roman" panose="02020603050405020304" pitchFamily="18" charset="0"/>
              </a:rPr>
              <a:t>b. CBDA </a:t>
            </a:r>
            <a:endParaRPr lang="en-US" sz="3600" dirty="0">
              <a:effectLst/>
              <a:latin typeface="Times New Roman" panose="02020603050405020304" pitchFamily="18" charset="0"/>
              <a:ea typeface="Times New Roman" panose="02020603050405020304" pitchFamily="18" charset="0"/>
            </a:endParaRPr>
          </a:p>
          <a:p>
            <a:pPr>
              <a:spcBef>
                <a:spcPts val="1305"/>
              </a:spcBef>
            </a:pPr>
            <a:r>
              <a:rPr lang="en-US" sz="3600" dirty="0">
                <a:latin typeface="Times New Roman" panose="02020603050405020304" pitchFamily="18" charset="0"/>
                <a:ea typeface="Times New Roman" panose="02020603050405020304" pitchFamily="18" charset="0"/>
              </a:rPr>
              <a:t>     </a:t>
            </a:r>
            <a:r>
              <a:rPr lang="en-US" sz="3600" dirty="0">
                <a:effectLst/>
                <a:latin typeface="Times New Roman" panose="02020603050405020304" pitchFamily="18" charset="0"/>
                <a:ea typeface="Times New Roman" panose="02020603050405020304" pitchFamily="18" charset="0"/>
              </a:rPr>
              <a:t>c. BCAD </a:t>
            </a:r>
            <a:endParaRPr lang="en-US" sz="3600" dirty="0">
              <a:effectLst/>
              <a:latin typeface="Times New Roman" panose="02020603050405020304" pitchFamily="18" charset="0"/>
              <a:ea typeface="Times New Roman" panose="02020603050405020304" pitchFamily="18" charset="0"/>
            </a:endParaRPr>
          </a:p>
          <a:p>
            <a:pPr>
              <a:spcBef>
                <a:spcPts val="1305"/>
              </a:spcBef>
            </a:pPr>
            <a:r>
              <a:rPr lang="en-US" sz="3600" dirty="0">
                <a:latin typeface="Times New Roman" panose="02020603050405020304" pitchFamily="18" charset="0"/>
                <a:ea typeface="Times New Roman" panose="02020603050405020304" pitchFamily="18" charset="0"/>
              </a:rPr>
              <a:t>     </a:t>
            </a:r>
            <a:r>
              <a:rPr lang="en-US" sz="3600" dirty="0">
                <a:effectLst/>
                <a:latin typeface="Times New Roman" panose="02020603050405020304" pitchFamily="18" charset="0"/>
                <a:ea typeface="Times New Roman" panose="02020603050405020304" pitchFamily="18" charset="0"/>
              </a:rPr>
              <a:t>d. CADB </a:t>
            </a:r>
            <a:endParaRPr lang="en-IN" sz="3600" dirty="0">
              <a:effectLst/>
              <a:latin typeface="Times New Roman" panose="02020603050405020304" pitchFamily="18" charset="0"/>
              <a:ea typeface="Times New Roman" panose="02020603050405020304" pitchFamily="18" charset="0"/>
            </a:endParaRPr>
          </a:p>
        </p:txBody>
      </p:sp>
      <p:sp>
        <p:nvSpPr>
          <p:cNvPr id="16" name="Freeform 4"/>
          <p:cNvSpPr/>
          <p:nvPr/>
        </p:nvSpPr>
        <p:spPr>
          <a:xfrm>
            <a:off x="16851283" y="8890254"/>
            <a:ext cx="1546239" cy="1498092"/>
          </a:xfrm>
          <a:custGeom>
            <a:avLst/>
            <a:gdLst/>
            <a:ahLst/>
            <a:cxnLst/>
            <a:rect l="l" t="t" r="r" b="b"/>
            <a:pathLst>
              <a:path w="2716766" h="2650726">
                <a:moveTo>
                  <a:pt x="0" y="0"/>
                </a:moveTo>
                <a:lnTo>
                  <a:pt x="2716766" y="0"/>
                </a:lnTo>
                <a:lnTo>
                  <a:pt x="2716766" y="2650726"/>
                </a:lnTo>
                <a:lnTo>
                  <a:pt x="0" y="2650726"/>
                </a:lnTo>
                <a:lnTo>
                  <a:pt x="0" y="0"/>
                </a:lnTo>
                <a:close/>
              </a:path>
            </a:pathLst>
          </a:custGeom>
          <a:blipFill>
            <a:blip r:embed="rId4"/>
            <a:stretch>
              <a:fillRect t="-9158" b="-9158"/>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3"/>
          <p:cNvSpPr/>
          <p:nvPr/>
        </p:nvSpPr>
        <p:spPr>
          <a:xfrm>
            <a:off x="304800" y="976456"/>
            <a:ext cx="17221199" cy="8662844"/>
          </a:xfrm>
          <a:custGeom>
            <a:avLst/>
            <a:gdLst/>
            <a:ahLst/>
            <a:cxnLst/>
            <a:rect l="l" t="t" r="r" b="b"/>
            <a:pathLst>
              <a:path w="14540313" h="7878206">
                <a:moveTo>
                  <a:pt x="0" y="0"/>
                </a:moveTo>
                <a:lnTo>
                  <a:pt x="14540314" y="0"/>
                </a:lnTo>
                <a:lnTo>
                  <a:pt x="14540314" y="7878206"/>
                </a:lnTo>
                <a:lnTo>
                  <a:pt x="0" y="7878206"/>
                </a:lnTo>
                <a:lnTo>
                  <a:pt x="0" y="0"/>
                </a:lnTo>
                <a:close/>
              </a:path>
            </a:pathLst>
          </a:custGeom>
          <a:blipFill>
            <a:blip r:embed="rId1"/>
            <a:stretch>
              <a:fillRect/>
            </a:stretch>
          </a:blipFill>
        </p:spPr>
      </p:sp>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6378" t="-3898" r="-15097" b="-3672"/>
            </a:stretch>
          </a:blipFill>
        </p:spPr>
      </p:sp>
      <p:sp>
        <p:nvSpPr>
          <p:cNvPr id="3" name="Freeform 3"/>
          <p:cNvSpPr/>
          <p:nvPr/>
        </p:nvSpPr>
        <p:spPr>
          <a:xfrm>
            <a:off x="-152400" y="-229619"/>
            <a:ext cx="1855743" cy="1915668"/>
          </a:xfrm>
          <a:custGeom>
            <a:avLst/>
            <a:gdLst/>
            <a:ahLst/>
            <a:cxnLst/>
            <a:rect l="l" t="t" r="r" b="b"/>
            <a:pathLst>
              <a:path w="2716766" h="2650726">
                <a:moveTo>
                  <a:pt x="0" y="0"/>
                </a:moveTo>
                <a:lnTo>
                  <a:pt x="2716766" y="0"/>
                </a:lnTo>
                <a:lnTo>
                  <a:pt x="2716766" y="2650726"/>
                </a:lnTo>
                <a:lnTo>
                  <a:pt x="0" y="2650726"/>
                </a:lnTo>
                <a:lnTo>
                  <a:pt x="0" y="0"/>
                </a:lnTo>
                <a:close/>
              </a:path>
            </a:pathLst>
          </a:custGeom>
          <a:blipFill>
            <a:blip r:embed="rId3"/>
            <a:stretch>
              <a:fillRect t="-9158" b="-9158"/>
            </a:stretch>
          </a:blipFill>
        </p:spPr>
      </p:sp>
      <p:sp>
        <p:nvSpPr>
          <p:cNvPr id="5" name="TextBox 5"/>
          <p:cNvSpPr txBox="1"/>
          <p:nvPr/>
        </p:nvSpPr>
        <p:spPr>
          <a:xfrm>
            <a:off x="1295400" y="2095500"/>
            <a:ext cx="4267199" cy="1908984"/>
          </a:xfrm>
          <a:prstGeom prst="rect">
            <a:avLst/>
          </a:prstGeom>
        </p:spPr>
        <p:txBody>
          <a:bodyPr wrap="square" lIns="0" tIns="0" rIns="0" bIns="0" rtlCol="0" anchor="t">
            <a:spAutoFit/>
          </a:bodyPr>
          <a:lstStyle/>
          <a:p>
            <a:pPr marL="685800" indent="-685800" algn="ctr">
              <a:lnSpc>
                <a:spcPts val="7650"/>
              </a:lnSpc>
              <a:buFont typeface="Arial" panose="020B0604020202020204" pitchFamily="34" charset="0"/>
              <a:buChar char="•"/>
            </a:pPr>
            <a:r>
              <a:rPr lang="en-US" sz="5465"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CBDA </a:t>
            </a:r>
            <a:endParaRPr lang="en-US" sz="5465" dirty="0">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7650"/>
              </a:lnSpc>
            </a:pPr>
            <a:endParaRPr lang="en-US" sz="5465" dirty="0">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p:txBody>
      </p:sp>
      <p:sp>
        <p:nvSpPr>
          <p:cNvPr id="16" name="Freeform 4"/>
          <p:cNvSpPr/>
          <p:nvPr/>
        </p:nvSpPr>
        <p:spPr>
          <a:xfrm>
            <a:off x="16851283" y="8890254"/>
            <a:ext cx="1546239" cy="1498092"/>
          </a:xfrm>
          <a:custGeom>
            <a:avLst/>
            <a:gdLst/>
            <a:ahLst/>
            <a:cxnLst/>
            <a:rect l="l" t="t" r="r" b="b"/>
            <a:pathLst>
              <a:path w="2716766" h="2650726">
                <a:moveTo>
                  <a:pt x="0" y="0"/>
                </a:moveTo>
                <a:lnTo>
                  <a:pt x="2716766" y="0"/>
                </a:lnTo>
                <a:lnTo>
                  <a:pt x="2716766" y="2650726"/>
                </a:lnTo>
                <a:lnTo>
                  <a:pt x="0" y="2650726"/>
                </a:lnTo>
                <a:lnTo>
                  <a:pt x="0" y="0"/>
                </a:lnTo>
                <a:close/>
              </a:path>
            </a:pathLst>
          </a:custGeom>
          <a:blipFill>
            <a:blip r:embed="rId3"/>
            <a:stretch>
              <a:fillRect t="-9158" b="-9158"/>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3"/>
          <p:cNvSpPr/>
          <p:nvPr/>
        </p:nvSpPr>
        <p:spPr>
          <a:xfrm>
            <a:off x="304800" y="976456"/>
            <a:ext cx="17221199" cy="8662844"/>
          </a:xfrm>
          <a:custGeom>
            <a:avLst/>
            <a:gdLst/>
            <a:ahLst/>
            <a:cxnLst/>
            <a:rect l="l" t="t" r="r" b="b"/>
            <a:pathLst>
              <a:path w="14540313" h="7878206">
                <a:moveTo>
                  <a:pt x="0" y="0"/>
                </a:moveTo>
                <a:lnTo>
                  <a:pt x="14540314" y="0"/>
                </a:lnTo>
                <a:lnTo>
                  <a:pt x="14540314" y="7878206"/>
                </a:lnTo>
                <a:lnTo>
                  <a:pt x="0" y="7878206"/>
                </a:lnTo>
                <a:lnTo>
                  <a:pt x="0" y="0"/>
                </a:lnTo>
                <a:close/>
              </a:path>
            </a:pathLst>
          </a:custGeom>
          <a:blipFill>
            <a:blip r:embed="rId1"/>
            <a:stretch>
              <a:fillRect/>
            </a:stretch>
          </a:blipFill>
        </p:spPr>
      </p:sp>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6378" t="-3898" r="-15097" b="-3672"/>
            </a:stretch>
          </a:blipFill>
        </p:spPr>
      </p:sp>
      <p:sp>
        <p:nvSpPr>
          <p:cNvPr id="3" name="Freeform 3"/>
          <p:cNvSpPr/>
          <p:nvPr/>
        </p:nvSpPr>
        <p:spPr>
          <a:xfrm>
            <a:off x="-152400" y="-229619"/>
            <a:ext cx="1855743" cy="1915668"/>
          </a:xfrm>
          <a:custGeom>
            <a:avLst/>
            <a:gdLst/>
            <a:ahLst/>
            <a:cxnLst/>
            <a:rect l="l" t="t" r="r" b="b"/>
            <a:pathLst>
              <a:path w="2716766" h="2650726">
                <a:moveTo>
                  <a:pt x="0" y="0"/>
                </a:moveTo>
                <a:lnTo>
                  <a:pt x="2716766" y="0"/>
                </a:lnTo>
                <a:lnTo>
                  <a:pt x="2716766" y="2650726"/>
                </a:lnTo>
                <a:lnTo>
                  <a:pt x="0" y="2650726"/>
                </a:lnTo>
                <a:lnTo>
                  <a:pt x="0" y="0"/>
                </a:lnTo>
                <a:close/>
              </a:path>
            </a:pathLst>
          </a:custGeom>
          <a:blipFill>
            <a:blip r:embed="rId3"/>
            <a:stretch>
              <a:fillRect t="-9158" b="-9158"/>
            </a:stretch>
          </a:blipFill>
        </p:spPr>
      </p:sp>
      <p:sp>
        <p:nvSpPr>
          <p:cNvPr id="5" name="TextBox 5"/>
          <p:cNvSpPr txBox="1"/>
          <p:nvPr/>
        </p:nvSpPr>
        <p:spPr>
          <a:xfrm>
            <a:off x="2819400" y="413983"/>
            <a:ext cx="13540777" cy="1908984"/>
          </a:xfrm>
          <a:prstGeom prst="rect">
            <a:avLst/>
          </a:prstGeom>
        </p:spPr>
        <p:txBody>
          <a:bodyPr wrap="square" lIns="0" tIns="0" rIns="0" bIns="0" rtlCol="0" anchor="t">
            <a:spAutoFit/>
          </a:bodyPr>
          <a:lstStyle/>
          <a:p>
            <a:pPr algn="ctr">
              <a:lnSpc>
                <a:spcPts val="7650"/>
              </a:lnSpc>
            </a:pPr>
            <a:r>
              <a:rPr lang="en-US" sz="5465"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APPROACHES FOR PARAJUMBLES</a:t>
            </a:r>
            <a:endParaRPr lang="en-US" sz="5465" dirty="0">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7650"/>
              </a:lnSpc>
            </a:pPr>
            <a:endParaRPr lang="en-US" sz="5465" dirty="0">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p:txBody>
      </p:sp>
      <p:sp>
        <p:nvSpPr>
          <p:cNvPr id="11" name="TextBox 10"/>
          <p:cNvSpPr txBox="1"/>
          <p:nvPr/>
        </p:nvSpPr>
        <p:spPr>
          <a:xfrm>
            <a:off x="381000" y="1943100"/>
            <a:ext cx="16687800" cy="923330"/>
          </a:xfrm>
          <a:prstGeom prst="rect">
            <a:avLst/>
          </a:prstGeom>
          <a:noFill/>
        </p:spPr>
        <p:txBody>
          <a:bodyPr wrap="square" rtlCol="0">
            <a:spAutoFit/>
          </a:bodyPr>
          <a:lstStyle/>
          <a:p>
            <a:r>
              <a:rPr lang="en-US" sz="3600" spc="-11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1. NOUN-PRONOUN RELATIONSHIP APPROACH</a:t>
            </a:r>
            <a:endParaRPr lang="en-US" sz="3600" spc="-111" dirty="0">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endParaRPr lang="en-IN" dirty="0"/>
          </a:p>
        </p:txBody>
      </p:sp>
      <p:sp>
        <p:nvSpPr>
          <p:cNvPr id="15" name="TextBox 14"/>
          <p:cNvSpPr txBox="1"/>
          <p:nvPr/>
        </p:nvSpPr>
        <p:spPr>
          <a:xfrm>
            <a:off x="152400" y="2823247"/>
            <a:ext cx="19507200" cy="6573594"/>
          </a:xfrm>
          <a:prstGeom prst="rect">
            <a:avLst/>
          </a:prstGeom>
          <a:noFill/>
        </p:spPr>
        <p:txBody>
          <a:bodyPr wrap="square" rtlCol="0">
            <a:spAutoFit/>
          </a:bodyPr>
          <a:lstStyle/>
          <a:p>
            <a:pPr marL="952500" marR="1779905">
              <a:lnSpc>
                <a:spcPct val="115000"/>
              </a:lnSpc>
              <a:spcBef>
                <a:spcPts val="660"/>
              </a:spcBef>
              <a:spcAft>
                <a:spcPts val="0"/>
              </a:spcAft>
            </a:pPr>
            <a:r>
              <a:rPr lang="en-US" sz="3200" dirty="0">
                <a:effectLst/>
                <a:latin typeface="Times New Roman" panose="02020603050405020304" pitchFamily="18" charset="0"/>
                <a:ea typeface="Times New Roman" panose="02020603050405020304" pitchFamily="18" charset="0"/>
              </a:rPr>
              <a:t>In</a:t>
            </a:r>
            <a:r>
              <a:rPr lang="en-US" sz="3200" spc="-10"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noun/pronoun</a:t>
            </a:r>
            <a:r>
              <a:rPr lang="en-US" sz="3200" spc="-10"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relationships,</a:t>
            </a:r>
            <a:r>
              <a:rPr lang="en-US" sz="3200" spc="-20"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we</a:t>
            </a:r>
            <a:r>
              <a:rPr lang="en-US" sz="3200" spc="-2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know</a:t>
            </a:r>
            <a:r>
              <a:rPr lang="en-US" sz="3200" spc="-1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that</a:t>
            </a:r>
            <a:r>
              <a:rPr lang="en-US" sz="3200" spc="-20"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the</a:t>
            </a:r>
            <a:r>
              <a:rPr lang="en-US" sz="3200" spc="-2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noun</a:t>
            </a:r>
            <a:r>
              <a:rPr lang="en-US" sz="3200" spc="-20"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will</a:t>
            </a:r>
            <a:r>
              <a:rPr lang="en-US" sz="3200" spc="-30"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come</a:t>
            </a:r>
            <a:r>
              <a:rPr lang="en-US" sz="3200" spc="-1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first</a:t>
            </a:r>
            <a:r>
              <a:rPr lang="en-US" sz="3200" spc="-20"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and will be referred to later using suitable pronouns. Study the following </a:t>
            </a:r>
            <a:r>
              <a:rPr lang="en-US" sz="3200" spc="-10" dirty="0">
                <a:effectLst/>
                <a:latin typeface="Times New Roman" panose="02020603050405020304" pitchFamily="18" charset="0"/>
                <a:ea typeface="Times New Roman" panose="02020603050405020304" pitchFamily="18" charset="0"/>
              </a:rPr>
              <a:t>example:</a:t>
            </a:r>
            <a:endParaRPr lang="en-IN" sz="3200" dirty="0">
              <a:effectLst/>
              <a:latin typeface="Times New Roman" panose="02020603050405020304" pitchFamily="18" charset="0"/>
              <a:ea typeface="Times New Roman" panose="02020603050405020304" pitchFamily="18" charset="0"/>
            </a:endParaRPr>
          </a:p>
          <a:p>
            <a:pPr marR="2014220" lvl="1">
              <a:lnSpc>
                <a:spcPct val="115000"/>
              </a:lnSpc>
              <a:spcBef>
                <a:spcPts val="450"/>
              </a:spcBef>
              <a:spcAft>
                <a:spcPts val="0"/>
              </a:spcAft>
              <a:buSzPts val="1200"/>
              <a:tabLst>
                <a:tab pos="1137920" algn="l"/>
              </a:tabLst>
            </a:pPr>
            <a:r>
              <a:rPr lang="en-US" sz="3200" spc="-5" dirty="0">
                <a:effectLst/>
                <a:latin typeface="Times New Roman" panose="02020603050405020304" pitchFamily="18" charset="0"/>
                <a:ea typeface="Times New Roman" panose="02020603050405020304" pitchFamily="18" charset="0"/>
              </a:rPr>
              <a:t>     A. People</a:t>
            </a:r>
            <a:r>
              <a:rPr lang="en-US" sz="3200" spc="-15"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can</a:t>
            </a:r>
            <a:r>
              <a:rPr lang="en-US" sz="3200" spc="-20"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get</a:t>
            </a:r>
            <a:r>
              <a:rPr lang="en-US" sz="3200" spc="-20"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infected</a:t>
            </a:r>
            <a:r>
              <a:rPr lang="en-US" sz="3200" spc="-20"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by</a:t>
            </a:r>
            <a:r>
              <a:rPr lang="en-US" sz="3200" spc="-20"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handling</a:t>
            </a:r>
            <a:r>
              <a:rPr lang="en-US" sz="3200" spc="-20"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reptiles</a:t>
            </a:r>
            <a:r>
              <a:rPr lang="en-US" sz="3200" spc="-10"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and</a:t>
            </a:r>
            <a:r>
              <a:rPr lang="en-US" sz="3200" spc="-20"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then</a:t>
            </a:r>
            <a:r>
              <a:rPr lang="en-US" sz="3200" spc="-20"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touching</a:t>
            </a:r>
            <a:r>
              <a:rPr lang="en-US" sz="3200" spc="-20"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their mouths or an open cut.</a:t>
            </a:r>
            <a:endParaRPr lang="en-IN" sz="3200" spc="-5" dirty="0">
              <a:effectLst/>
              <a:latin typeface="Times New Roman" panose="02020603050405020304" pitchFamily="18" charset="0"/>
              <a:ea typeface="Times New Roman" panose="02020603050405020304" pitchFamily="18" charset="0"/>
            </a:endParaRPr>
          </a:p>
          <a:p>
            <a:pPr lvl="1">
              <a:spcBef>
                <a:spcPts val="450"/>
              </a:spcBef>
              <a:spcAft>
                <a:spcPts val="0"/>
              </a:spcAft>
              <a:buSzPts val="1200"/>
              <a:tabLst>
                <a:tab pos="1130300" algn="l"/>
              </a:tabLst>
            </a:pPr>
            <a:r>
              <a:rPr lang="en-US" sz="3200" spc="-5" dirty="0">
                <a:effectLst/>
                <a:latin typeface="Times New Roman" panose="02020603050405020304" pitchFamily="18" charset="0"/>
                <a:ea typeface="Times New Roman" panose="02020603050405020304" pitchFamily="18" charset="0"/>
              </a:rPr>
              <a:t>     B. At</a:t>
            </a:r>
            <a:r>
              <a:rPr lang="en-US" sz="3200" spc="-20"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first they look the</a:t>
            </a:r>
            <a:r>
              <a:rPr lang="en-US" sz="3200" spc="-10"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perfect</a:t>
            </a:r>
            <a:r>
              <a:rPr lang="en-US" sz="3200" spc="-10"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pets:</a:t>
            </a:r>
            <a:r>
              <a:rPr lang="en-US" sz="3200" spc="5"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exotic, quiet and </a:t>
            </a:r>
            <a:r>
              <a:rPr lang="en-US" sz="3200" spc="-10" dirty="0">
                <a:effectLst/>
                <a:latin typeface="Times New Roman" panose="02020603050405020304" pitchFamily="18" charset="0"/>
                <a:ea typeface="Times New Roman" panose="02020603050405020304" pitchFamily="18" charset="0"/>
              </a:rPr>
              <a:t>tidy.</a:t>
            </a:r>
            <a:endParaRPr lang="en-IN" sz="3200" spc="-5" dirty="0">
              <a:effectLst/>
              <a:latin typeface="Times New Roman" panose="02020603050405020304" pitchFamily="18" charset="0"/>
              <a:ea typeface="Times New Roman" panose="02020603050405020304" pitchFamily="18" charset="0"/>
            </a:endParaRPr>
          </a:p>
          <a:p>
            <a:pPr marR="1591310" lvl="1">
              <a:lnSpc>
                <a:spcPct val="115000"/>
              </a:lnSpc>
              <a:spcBef>
                <a:spcPts val="660"/>
              </a:spcBef>
              <a:spcAft>
                <a:spcPts val="0"/>
              </a:spcAft>
              <a:buSzPts val="1200"/>
              <a:tabLst>
                <a:tab pos="1130300" algn="l"/>
              </a:tabLst>
            </a:pPr>
            <a:r>
              <a:rPr lang="en-US" sz="3200" spc="-5" dirty="0">
                <a:effectLst/>
                <a:latin typeface="Times New Roman" panose="02020603050405020304" pitchFamily="18" charset="0"/>
                <a:ea typeface="Times New Roman" panose="02020603050405020304" pitchFamily="18" charset="0"/>
              </a:rPr>
              <a:t>     C. A</a:t>
            </a:r>
            <a:r>
              <a:rPr lang="en-US" sz="3200" spc="-25"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study</a:t>
            </a:r>
            <a:r>
              <a:rPr lang="en-US" sz="3200" spc="-20"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estimates</a:t>
            </a:r>
            <a:r>
              <a:rPr lang="en-US" sz="3200" spc="-20"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that</a:t>
            </a:r>
            <a:r>
              <a:rPr lang="en-US" sz="3200" spc="-20"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in</a:t>
            </a:r>
            <a:r>
              <a:rPr lang="en-US" sz="3200" spc="-20"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1995,</a:t>
            </a:r>
            <a:r>
              <a:rPr lang="en-US" sz="3200" spc="-20"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there</a:t>
            </a:r>
            <a:r>
              <a:rPr lang="en-US" sz="3200" spc="-25"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were as</a:t>
            </a:r>
            <a:r>
              <a:rPr lang="en-US" sz="3200" spc="-20"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many</a:t>
            </a:r>
            <a:r>
              <a:rPr lang="en-US" sz="3200" spc="-20"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as</a:t>
            </a:r>
            <a:r>
              <a:rPr lang="en-US" sz="3200" spc="-10"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6,700</a:t>
            </a:r>
            <a:r>
              <a:rPr lang="en-US" sz="3200" spc="-20"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reptile-caused salmonella </a:t>
            </a:r>
            <a:r>
              <a:rPr lang="en-US" sz="3200" spc="-5" dirty="0">
                <a:latin typeface="Times New Roman" panose="02020603050405020304" pitchFamily="18" charset="0"/>
                <a:ea typeface="Times New Roman" panose="02020603050405020304" pitchFamily="18" charset="0"/>
              </a:rPr>
              <a:t>infection.</a:t>
            </a:r>
            <a:endParaRPr lang="en-IN" sz="3200" spc="-5" dirty="0">
              <a:effectLst/>
              <a:latin typeface="Times New Roman" panose="02020603050405020304" pitchFamily="18" charset="0"/>
              <a:ea typeface="Times New Roman" panose="02020603050405020304" pitchFamily="18" charset="0"/>
            </a:endParaRPr>
          </a:p>
          <a:p>
            <a:pPr marR="1663065" lvl="1">
              <a:lnSpc>
                <a:spcPct val="115000"/>
              </a:lnSpc>
              <a:spcBef>
                <a:spcPts val="450"/>
              </a:spcBef>
              <a:spcAft>
                <a:spcPts val="0"/>
              </a:spcAft>
              <a:buSzPts val="1200"/>
              <a:tabLst>
                <a:tab pos="1137920" algn="l"/>
              </a:tabLst>
            </a:pPr>
            <a:r>
              <a:rPr lang="en-US" sz="3200" spc="-5" dirty="0">
                <a:effectLst/>
                <a:latin typeface="Times New Roman" panose="02020603050405020304" pitchFamily="18" charset="0"/>
                <a:ea typeface="Times New Roman" panose="02020603050405020304" pitchFamily="18" charset="0"/>
              </a:rPr>
              <a:t>     D. But</a:t>
            </a:r>
            <a:r>
              <a:rPr lang="en-US" sz="3200" spc="-10"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lizards</a:t>
            </a:r>
            <a:r>
              <a:rPr lang="en-US" sz="3200" spc="-20"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and</a:t>
            </a:r>
            <a:r>
              <a:rPr lang="en-US" sz="3200" spc="-10"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other</a:t>
            </a:r>
            <a:r>
              <a:rPr lang="en-US" sz="3200" spc="-25"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pets</a:t>
            </a:r>
            <a:r>
              <a:rPr lang="en-US" sz="3200" spc="-10"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can</a:t>
            </a:r>
            <a:r>
              <a:rPr lang="en-US" sz="3200" spc="-20" dirty="0">
                <a:effectLst/>
                <a:latin typeface="Times New Roman" panose="02020603050405020304" pitchFamily="18" charset="0"/>
                <a:ea typeface="Times New Roman" panose="02020603050405020304" pitchFamily="18" charset="0"/>
              </a:rPr>
              <a:t> </a:t>
            </a:r>
            <a:r>
              <a:rPr lang="en-US" sz="3200" spc="-5" dirty="0" err="1">
                <a:effectLst/>
                <a:latin typeface="Times New Roman" panose="02020603050405020304" pitchFamily="18" charset="0"/>
                <a:ea typeface="Times New Roman" panose="02020603050405020304" pitchFamily="18" charset="0"/>
              </a:rPr>
              <a:t>harbour</a:t>
            </a:r>
            <a:r>
              <a:rPr lang="en-US" sz="3200" spc="-15"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a</a:t>
            </a:r>
            <a:r>
              <a:rPr lang="en-US" sz="3200" spc="-25"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salmonella</a:t>
            </a:r>
            <a:r>
              <a:rPr lang="en-US" sz="3200" spc="-15"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bacterium</a:t>
            </a:r>
            <a:r>
              <a:rPr lang="en-US" sz="3200" spc="-10"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that</a:t>
            </a:r>
            <a:r>
              <a:rPr lang="en-US" sz="3200" spc="-20"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makes people sick.</a:t>
            </a:r>
            <a:endParaRPr lang="en-IN" sz="3200" spc="-5" dirty="0">
              <a:effectLst/>
              <a:latin typeface="Times New Roman" panose="02020603050405020304" pitchFamily="18" charset="0"/>
              <a:ea typeface="Times New Roman" panose="02020603050405020304" pitchFamily="18" charset="0"/>
            </a:endParaRPr>
          </a:p>
          <a:p>
            <a:pPr lvl="2">
              <a:spcBef>
                <a:spcPts val="450"/>
              </a:spcBef>
              <a:spcAft>
                <a:spcPts val="0"/>
              </a:spcAft>
              <a:buSzPts val="1200"/>
              <a:tabLst>
                <a:tab pos="1158875" algn="l"/>
              </a:tabLst>
            </a:pPr>
            <a:r>
              <a:rPr lang="en-US" sz="3200" spc="-15" dirty="0">
                <a:effectLst/>
                <a:latin typeface="Times New Roman" panose="02020603050405020304" pitchFamily="18" charset="0"/>
                <a:ea typeface="Times New Roman" panose="02020603050405020304" pitchFamily="18" charset="0"/>
              </a:rPr>
              <a:t>     (a) BCAD </a:t>
            </a:r>
            <a:endParaRPr lang="en-US" sz="3200" spc="-15" dirty="0">
              <a:effectLst/>
              <a:latin typeface="Times New Roman" panose="02020603050405020304" pitchFamily="18" charset="0"/>
              <a:ea typeface="Times New Roman" panose="02020603050405020304" pitchFamily="18" charset="0"/>
            </a:endParaRPr>
          </a:p>
          <a:p>
            <a:pPr lvl="2">
              <a:spcBef>
                <a:spcPts val="450"/>
              </a:spcBef>
              <a:spcAft>
                <a:spcPts val="0"/>
              </a:spcAft>
              <a:buSzPts val="1200"/>
              <a:tabLst>
                <a:tab pos="1158875" algn="l"/>
              </a:tabLst>
            </a:pPr>
            <a:r>
              <a:rPr lang="en-US" sz="3200" spc="-5" dirty="0">
                <a:effectLst/>
                <a:latin typeface="Times New Roman" panose="02020603050405020304" pitchFamily="18" charset="0"/>
                <a:ea typeface="Times New Roman" panose="02020603050405020304" pitchFamily="18" charset="0"/>
              </a:rPr>
              <a:t>     (b) </a:t>
            </a:r>
            <a:r>
              <a:rPr lang="en-US" sz="3200" spc="-20" dirty="0">
                <a:effectLst/>
                <a:latin typeface="Times New Roman" panose="02020603050405020304" pitchFamily="18" charset="0"/>
                <a:ea typeface="Times New Roman" panose="02020603050405020304" pitchFamily="18" charset="0"/>
              </a:rPr>
              <a:t>BCDA</a:t>
            </a:r>
            <a:endParaRPr lang="en-IN" sz="3200" spc="-5" dirty="0">
              <a:effectLst/>
              <a:latin typeface="Times New Roman" panose="02020603050405020304" pitchFamily="18" charset="0"/>
              <a:ea typeface="Times New Roman" panose="02020603050405020304" pitchFamily="18" charset="0"/>
            </a:endParaRPr>
          </a:p>
          <a:p>
            <a:pPr marL="952500">
              <a:spcBef>
                <a:spcPts val="660"/>
              </a:spcBef>
              <a:spcAft>
                <a:spcPts val="0"/>
              </a:spcAft>
            </a:pPr>
            <a:r>
              <a:rPr lang="en-US" sz="3200" dirty="0">
                <a:effectLst/>
                <a:latin typeface="Times New Roman" panose="02020603050405020304" pitchFamily="18" charset="0"/>
                <a:ea typeface="Times New Roman" panose="02020603050405020304" pitchFamily="18" charset="0"/>
              </a:rPr>
              <a:t>     (c)</a:t>
            </a:r>
            <a:r>
              <a:rPr lang="en-US" sz="3200" spc="-1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ACDB</a:t>
            </a:r>
            <a:endParaRPr lang="en-US" sz="3200" dirty="0">
              <a:effectLst/>
              <a:latin typeface="Times New Roman" panose="02020603050405020304" pitchFamily="18" charset="0"/>
              <a:ea typeface="Times New Roman" panose="02020603050405020304" pitchFamily="18" charset="0"/>
            </a:endParaRPr>
          </a:p>
          <a:p>
            <a:pPr marL="952500">
              <a:spcBef>
                <a:spcPts val="660"/>
              </a:spcBef>
              <a:spcAft>
                <a:spcPts val="0"/>
              </a:spcAft>
            </a:pPr>
            <a:r>
              <a:rPr lang="en-US" sz="3200" dirty="0">
                <a:effectLst/>
                <a:latin typeface="Times New Roman" panose="02020603050405020304" pitchFamily="18" charset="0"/>
                <a:ea typeface="Times New Roman" panose="02020603050405020304" pitchFamily="18" charset="0"/>
              </a:rPr>
              <a:t>     (d) </a:t>
            </a:r>
            <a:r>
              <a:rPr lang="en-US" sz="3200" spc="-20" dirty="0">
                <a:effectLst/>
                <a:latin typeface="Times New Roman" panose="02020603050405020304" pitchFamily="18" charset="0"/>
                <a:ea typeface="Times New Roman" panose="02020603050405020304" pitchFamily="18" charset="0"/>
              </a:rPr>
              <a:t>BDCA</a:t>
            </a:r>
            <a:endParaRPr lang="en-IN" sz="3200" dirty="0">
              <a:effectLst/>
              <a:latin typeface="Times New Roman" panose="02020603050405020304" pitchFamily="18" charset="0"/>
              <a:ea typeface="Times New Roman" panose="02020603050405020304" pitchFamily="18" charset="0"/>
            </a:endParaRPr>
          </a:p>
          <a:p>
            <a:pPr>
              <a:spcBef>
                <a:spcPts val="1305"/>
              </a:spcBef>
            </a:pPr>
            <a:r>
              <a:rPr lang="en-US" sz="2800" dirty="0">
                <a:effectLst/>
                <a:latin typeface="Times New Roman" panose="02020603050405020304" pitchFamily="18" charset="0"/>
                <a:ea typeface="Times New Roman" panose="02020603050405020304" pitchFamily="18" charset="0"/>
              </a:rPr>
              <a:t> </a:t>
            </a:r>
            <a:endParaRPr lang="en-IN" sz="2800" dirty="0">
              <a:effectLst/>
              <a:latin typeface="Times New Roman" panose="02020603050405020304" pitchFamily="18" charset="0"/>
              <a:ea typeface="Times New Roman" panose="02020603050405020304" pitchFamily="18" charset="0"/>
            </a:endParaRPr>
          </a:p>
        </p:txBody>
      </p:sp>
      <p:sp>
        <p:nvSpPr>
          <p:cNvPr id="16" name="Freeform 4"/>
          <p:cNvSpPr/>
          <p:nvPr/>
        </p:nvSpPr>
        <p:spPr>
          <a:xfrm>
            <a:off x="16851283" y="8890254"/>
            <a:ext cx="1546239" cy="1498092"/>
          </a:xfrm>
          <a:custGeom>
            <a:avLst/>
            <a:gdLst/>
            <a:ahLst/>
            <a:cxnLst/>
            <a:rect l="l" t="t" r="r" b="b"/>
            <a:pathLst>
              <a:path w="2716766" h="2650726">
                <a:moveTo>
                  <a:pt x="0" y="0"/>
                </a:moveTo>
                <a:lnTo>
                  <a:pt x="2716766" y="0"/>
                </a:lnTo>
                <a:lnTo>
                  <a:pt x="2716766" y="2650726"/>
                </a:lnTo>
                <a:lnTo>
                  <a:pt x="0" y="2650726"/>
                </a:lnTo>
                <a:lnTo>
                  <a:pt x="0" y="0"/>
                </a:lnTo>
                <a:close/>
              </a:path>
            </a:pathLst>
          </a:custGeom>
          <a:blipFill>
            <a:blip r:embed="rId3"/>
            <a:stretch>
              <a:fillRect t="-9158" b="-9158"/>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1"/>
            <a:stretch>
              <a:fillRect l="-16378" t="-3898" r="-15097" b="-3672"/>
            </a:stretch>
          </a:blipFill>
        </p:spPr>
      </p:sp>
      <p:sp>
        <p:nvSpPr>
          <p:cNvPr id="4" name="Freeform 4"/>
          <p:cNvSpPr/>
          <p:nvPr/>
        </p:nvSpPr>
        <p:spPr>
          <a:xfrm>
            <a:off x="0" y="0"/>
            <a:ext cx="1676400" cy="1562100"/>
          </a:xfrm>
          <a:custGeom>
            <a:avLst/>
            <a:gdLst/>
            <a:ahLst/>
            <a:cxnLst/>
            <a:rect l="l" t="t" r="r" b="b"/>
            <a:pathLst>
              <a:path w="2296191" h="2650726">
                <a:moveTo>
                  <a:pt x="0" y="0"/>
                </a:moveTo>
                <a:lnTo>
                  <a:pt x="2296191" y="0"/>
                </a:lnTo>
                <a:lnTo>
                  <a:pt x="2296191" y="2650726"/>
                </a:lnTo>
                <a:lnTo>
                  <a:pt x="0" y="2650726"/>
                </a:lnTo>
                <a:lnTo>
                  <a:pt x="0" y="0"/>
                </a:lnTo>
                <a:close/>
              </a:path>
            </a:pathLst>
          </a:custGeom>
          <a:blipFill>
            <a:blip r:embed="rId2"/>
            <a:stretch>
              <a:fillRect/>
            </a:stretch>
          </a:blipFill>
        </p:spPr>
      </p:sp>
      <p:sp>
        <p:nvSpPr>
          <p:cNvPr id="5" name="Freeform 5"/>
          <p:cNvSpPr/>
          <p:nvPr/>
        </p:nvSpPr>
        <p:spPr>
          <a:xfrm>
            <a:off x="15608263" y="7508823"/>
            <a:ext cx="2406596" cy="2778177"/>
          </a:xfrm>
          <a:custGeom>
            <a:avLst/>
            <a:gdLst/>
            <a:ahLst/>
            <a:cxnLst/>
            <a:rect l="l" t="t" r="r" b="b"/>
            <a:pathLst>
              <a:path w="2406596" h="2778177">
                <a:moveTo>
                  <a:pt x="0" y="0"/>
                </a:moveTo>
                <a:lnTo>
                  <a:pt x="2406596" y="0"/>
                </a:lnTo>
                <a:lnTo>
                  <a:pt x="2406596" y="2778177"/>
                </a:lnTo>
                <a:lnTo>
                  <a:pt x="0" y="2778177"/>
                </a:lnTo>
                <a:lnTo>
                  <a:pt x="0" y="0"/>
                </a:lnTo>
                <a:close/>
              </a:path>
            </a:pathLst>
          </a:custGeom>
          <a:blipFill>
            <a:blip r:embed="rId2"/>
            <a:stretch>
              <a:fillRect/>
            </a:stretch>
          </a:blipFill>
        </p:spPr>
      </p:sp>
      <p:sp>
        <p:nvSpPr>
          <p:cNvPr id="7" name="TextBox 6"/>
          <p:cNvSpPr txBox="1"/>
          <p:nvPr/>
        </p:nvSpPr>
        <p:spPr>
          <a:xfrm>
            <a:off x="609600" y="1206556"/>
            <a:ext cx="16687800" cy="984885"/>
          </a:xfrm>
          <a:prstGeom prst="rect">
            <a:avLst/>
          </a:prstGeom>
          <a:noFill/>
        </p:spPr>
        <p:txBody>
          <a:bodyPr wrap="square" rtlCol="0">
            <a:spAutoFit/>
          </a:bodyPr>
          <a:lstStyle/>
          <a:p>
            <a:pPr marL="952500">
              <a:spcBef>
                <a:spcPts val="660"/>
              </a:spcBef>
              <a:spcAft>
                <a:spcPts val="0"/>
              </a:spcAft>
            </a:pPr>
            <a:r>
              <a:rPr lang="en-US" sz="2400" spc="-11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   </a:t>
            </a:r>
            <a:r>
              <a:rPr lang="en-US" sz="4000" spc="-11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ANSWER: </a:t>
            </a:r>
            <a:r>
              <a:rPr lang="en-US" sz="4000" dirty="0">
                <a:effectLst/>
                <a:latin typeface="Times New Roman" panose="02020603050405020304" pitchFamily="18" charset="0"/>
                <a:ea typeface="Times New Roman" panose="02020603050405020304" pitchFamily="18" charset="0"/>
              </a:rPr>
              <a:t>(d) </a:t>
            </a:r>
            <a:r>
              <a:rPr lang="en-US" sz="4000" spc="-20" dirty="0">
                <a:effectLst/>
                <a:latin typeface="Times New Roman" panose="02020603050405020304" pitchFamily="18" charset="0"/>
                <a:ea typeface="Times New Roman" panose="02020603050405020304" pitchFamily="18" charset="0"/>
              </a:rPr>
              <a:t>BDCA</a:t>
            </a:r>
            <a:endParaRPr lang="en-US" sz="4000" spc="-111" dirty="0">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endParaRPr lang="en-IN" dirty="0"/>
          </a:p>
        </p:txBody>
      </p:sp>
      <p:sp>
        <p:nvSpPr>
          <p:cNvPr id="8" name="Freeform 3"/>
          <p:cNvSpPr/>
          <p:nvPr/>
        </p:nvSpPr>
        <p:spPr>
          <a:xfrm>
            <a:off x="499311" y="2020479"/>
            <a:ext cx="17179090" cy="8266521"/>
          </a:xfrm>
          <a:custGeom>
            <a:avLst/>
            <a:gdLst/>
            <a:ahLst/>
            <a:cxnLst/>
            <a:rect l="l" t="t" r="r" b="b"/>
            <a:pathLst>
              <a:path w="14540313" h="7878206">
                <a:moveTo>
                  <a:pt x="0" y="0"/>
                </a:moveTo>
                <a:lnTo>
                  <a:pt x="14540314" y="0"/>
                </a:lnTo>
                <a:lnTo>
                  <a:pt x="14540314" y="7878206"/>
                </a:lnTo>
                <a:lnTo>
                  <a:pt x="0" y="7878206"/>
                </a:lnTo>
                <a:lnTo>
                  <a:pt x="0" y="0"/>
                </a:lnTo>
                <a:close/>
              </a:path>
            </a:pathLst>
          </a:custGeom>
          <a:blipFill>
            <a:blip r:embed="rId3"/>
            <a:stretch>
              <a:fillRect/>
            </a:stretch>
          </a:blipFill>
        </p:spPr>
      </p:sp>
      <p:sp>
        <p:nvSpPr>
          <p:cNvPr id="9" name="TextBox 8"/>
          <p:cNvSpPr txBox="1"/>
          <p:nvPr/>
        </p:nvSpPr>
        <p:spPr>
          <a:xfrm>
            <a:off x="499310" y="2510355"/>
            <a:ext cx="16513161" cy="7802713"/>
          </a:xfrm>
          <a:prstGeom prst="rect">
            <a:avLst/>
          </a:prstGeom>
          <a:noFill/>
        </p:spPr>
        <p:txBody>
          <a:bodyPr wrap="square" rtlCol="0">
            <a:spAutoFit/>
          </a:bodyPr>
          <a:lstStyle/>
          <a:p>
            <a:pPr marL="952500" marR="1295400">
              <a:lnSpc>
                <a:spcPct val="115000"/>
              </a:lnSpc>
              <a:spcBef>
                <a:spcPts val="5"/>
              </a:spcBef>
              <a:spcAft>
                <a:spcPts val="0"/>
              </a:spcAft>
            </a:pPr>
            <a:r>
              <a:rPr lang="en-US" sz="3600" dirty="0">
                <a:effectLst/>
                <a:latin typeface="Times New Roman" panose="02020603050405020304" pitchFamily="18" charset="0"/>
                <a:ea typeface="Times New Roman" panose="02020603050405020304" pitchFamily="18" charset="0"/>
              </a:rPr>
              <a:t>Read sentences C and D carefully. Sentence D contains the noun phrase “a salmonella</a:t>
            </a:r>
            <a:r>
              <a:rPr lang="en-US" sz="3600" spc="-25" dirty="0">
                <a:effectLst/>
                <a:latin typeface="Times New Roman" panose="02020603050405020304" pitchFamily="18" charset="0"/>
                <a:ea typeface="Times New Roman" panose="02020603050405020304" pitchFamily="18" charset="0"/>
              </a:rPr>
              <a:t> </a:t>
            </a:r>
            <a:r>
              <a:rPr lang="en-US" sz="3600" dirty="0">
                <a:effectLst/>
                <a:latin typeface="Times New Roman" panose="02020603050405020304" pitchFamily="18" charset="0"/>
                <a:ea typeface="Times New Roman" panose="02020603050405020304" pitchFamily="18" charset="0"/>
              </a:rPr>
              <a:t>bacterium”</a:t>
            </a:r>
            <a:r>
              <a:rPr lang="en-US" sz="3600" spc="-25" dirty="0">
                <a:effectLst/>
                <a:latin typeface="Times New Roman" panose="02020603050405020304" pitchFamily="18" charset="0"/>
                <a:ea typeface="Times New Roman" panose="02020603050405020304" pitchFamily="18" charset="0"/>
              </a:rPr>
              <a:t> </a:t>
            </a:r>
            <a:r>
              <a:rPr lang="en-US" sz="3600" dirty="0">
                <a:effectLst/>
                <a:latin typeface="Times New Roman" panose="02020603050405020304" pitchFamily="18" charset="0"/>
                <a:ea typeface="Times New Roman" panose="02020603050405020304" pitchFamily="18" charset="0"/>
              </a:rPr>
              <a:t>and</a:t>
            </a:r>
            <a:r>
              <a:rPr lang="en-US" sz="3600" spc="-10" dirty="0">
                <a:effectLst/>
                <a:latin typeface="Times New Roman" panose="02020603050405020304" pitchFamily="18" charset="0"/>
                <a:ea typeface="Times New Roman" panose="02020603050405020304" pitchFamily="18" charset="0"/>
              </a:rPr>
              <a:t> </a:t>
            </a:r>
            <a:r>
              <a:rPr lang="en-US" sz="3600" dirty="0">
                <a:effectLst/>
                <a:latin typeface="Times New Roman" panose="02020603050405020304" pitchFamily="18" charset="0"/>
                <a:ea typeface="Times New Roman" panose="02020603050405020304" pitchFamily="18" charset="0"/>
              </a:rPr>
              <a:t>Sentence</a:t>
            </a:r>
            <a:r>
              <a:rPr lang="en-US" sz="3600" spc="-15" dirty="0">
                <a:effectLst/>
                <a:latin typeface="Times New Roman" panose="02020603050405020304" pitchFamily="18" charset="0"/>
                <a:ea typeface="Times New Roman" panose="02020603050405020304" pitchFamily="18" charset="0"/>
              </a:rPr>
              <a:t> </a:t>
            </a:r>
            <a:r>
              <a:rPr lang="en-US" sz="3600" dirty="0">
                <a:effectLst/>
                <a:latin typeface="Times New Roman" panose="02020603050405020304" pitchFamily="18" charset="0"/>
                <a:ea typeface="Times New Roman" panose="02020603050405020304" pitchFamily="18" charset="0"/>
              </a:rPr>
              <a:t>C</a:t>
            </a:r>
            <a:r>
              <a:rPr lang="en-US" sz="3600" spc="-20" dirty="0">
                <a:effectLst/>
                <a:latin typeface="Times New Roman" panose="02020603050405020304" pitchFamily="18" charset="0"/>
                <a:ea typeface="Times New Roman" panose="02020603050405020304" pitchFamily="18" charset="0"/>
              </a:rPr>
              <a:t> </a:t>
            </a:r>
            <a:r>
              <a:rPr lang="en-US" sz="3600" dirty="0">
                <a:effectLst/>
                <a:latin typeface="Times New Roman" panose="02020603050405020304" pitchFamily="18" charset="0"/>
                <a:ea typeface="Times New Roman" panose="02020603050405020304" pitchFamily="18" charset="0"/>
              </a:rPr>
              <a:t>contains</a:t>
            </a:r>
            <a:r>
              <a:rPr lang="en-US" sz="3600" spc="-20" dirty="0">
                <a:effectLst/>
                <a:latin typeface="Times New Roman" panose="02020603050405020304" pitchFamily="18" charset="0"/>
                <a:ea typeface="Times New Roman" panose="02020603050405020304" pitchFamily="18" charset="0"/>
              </a:rPr>
              <a:t> </a:t>
            </a:r>
            <a:r>
              <a:rPr lang="en-US" sz="3600" dirty="0">
                <a:effectLst/>
                <a:latin typeface="Times New Roman" panose="02020603050405020304" pitchFamily="18" charset="0"/>
                <a:ea typeface="Times New Roman" panose="02020603050405020304" pitchFamily="18" charset="0"/>
              </a:rPr>
              <a:t>the</a:t>
            </a:r>
            <a:r>
              <a:rPr lang="en-US" sz="3600" spc="-25" dirty="0">
                <a:effectLst/>
                <a:latin typeface="Times New Roman" panose="02020603050405020304" pitchFamily="18" charset="0"/>
                <a:ea typeface="Times New Roman" panose="02020603050405020304" pitchFamily="18" charset="0"/>
              </a:rPr>
              <a:t> </a:t>
            </a:r>
            <a:r>
              <a:rPr lang="en-US" sz="3600" dirty="0">
                <a:effectLst/>
                <a:latin typeface="Times New Roman" panose="02020603050405020304" pitchFamily="18" charset="0"/>
                <a:ea typeface="Times New Roman" panose="02020603050405020304" pitchFamily="18" charset="0"/>
              </a:rPr>
              <a:t>noun</a:t>
            </a:r>
            <a:r>
              <a:rPr lang="en-US" sz="3600" spc="-20" dirty="0">
                <a:effectLst/>
                <a:latin typeface="Times New Roman" panose="02020603050405020304" pitchFamily="18" charset="0"/>
                <a:ea typeface="Times New Roman" panose="02020603050405020304" pitchFamily="18" charset="0"/>
              </a:rPr>
              <a:t> </a:t>
            </a:r>
            <a:r>
              <a:rPr lang="en-US" sz="3600" dirty="0">
                <a:effectLst/>
                <a:latin typeface="Times New Roman" panose="02020603050405020304" pitchFamily="18" charset="0"/>
                <a:ea typeface="Times New Roman" panose="02020603050405020304" pitchFamily="18" charset="0"/>
              </a:rPr>
              <a:t>phrase</a:t>
            </a:r>
            <a:r>
              <a:rPr lang="en-US" sz="3600" spc="-15" dirty="0">
                <a:effectLst/>
                <a:latin typeface="Times New Roman" panose="02020603050405020304" pitchFamily="18" charset="0"/>
                <a:ea typeface="Times New Roman" panose="02020603050405020304" pitchFamily="18" charset="0"/>
              </a:rPr>
              <a:t> </a:t>
            </a:r>
            <a:r>
              <a:rPr lang="en-US" sz="3600" dirty="0">
                <a:effectLst/>
                <a:latin typeface="Times New Roman" panose="02020603050405020304" pitchFamily="18" charset="0"/>
                <a:ea typeface="Times New Roman" panose="02020603050405020304" pitchFamily="18" charset="0"/>
              </a:rPr>
              <a:t>“salmonella infections”. What</a:t>
            </a:r>
            <a:endParaRPr lang="en-IN" sz="3600" dirty="0">
              <a:effectLst/>
              <a:latin typeface="Times New Roman" panose="02020603050405020304" pitchFamily="18" charset="0"/>
              <a:ea typeface="Times New Roman" panose="02020603050405020304" pitchFamily="18" charset="0"/>
            </a:endParaRPr>
          </a:p>
          <a:p>
            <a:pPr marL="952500" marR="1618615">
              <a:lnSpc>
                <a:spcPct val="115000"/>
              </a:lnSpc>
              <a:spcBef>
                <a:spcPts val="445"/>
              </a:spcBef>
            </a:pPr>
            <a:r>
              <a:rPr lang="en-US" sz="3600" dirty="0">
                <a:effectLst/>
                <a:latin typeface="Times New Roman" panose="02020603050405020304" pitchFamily="18" charset="0"/>
                <a:ea typeface="Times New Roman" panose="02020603050405020304" pitchFamily="18" charset="0"/>
              </a:rPr>
              <a:t>is the relationship between the two? Since the phrase “a salmonella bacterium” introduces the bacterium, it should logically precede the phrase “salmonella infections”. Therefore, the sentence that contains the phrase “a salmonella bacterium” should come before the sentence that contains the phrase</a:t>
            </a:r>
            <a:r>
              <a:rPr lang="en-US" sz="3600" spc="-15" dirty="0">
                <a:effectLst/>
                <a:latin typeface="Times New Roman" panose="02020603050405020304" pitchFamily="18" charset="0"/>
                <a:ea typeface="Times New Roman" panose="02020603050405020304" pitchFamily="18" charset="0"/>
              </a:rPr>
              <a:t> </a:t>
            </a:r>
            <a:r>
              <a:rPr lang="en-US" sz="3600" dirty="0">
                <a:effectLst/>
                <a:latin typeface="Times New Roman" panose="02020603050405020304" pitchFamily="18" charset="0"/>
                <a:ea typeface="Times New Roman" panose="02020603050405020304" pitchFamily="18" charset="0"/>
              </a:rPr>
              <a:t>“salmonella</a:t>
            </a:r>
            <a:r>
              <a:rPr lang="en-US" sz="3600" spc="-15" dirty="0">
                <a:effectLst/>
                <a:latin typeface="Times New Roman" panose="02020603050405020304" pitchFamily="18" charset="0"/>
                <a:ea typeface="Times New Roman" panose="02020603050405020304" pitchFamily="18" charset="0"/>
              </a:rPr>
              <a:t> </a:t>
            </a:r>
            <a:r>
              <a:rPr lang="en-US" sz="3600" dirty="0">
                <a:effectLst/>
                <a:latin typeface="Times New Roman" panose="02020603050405020304" pitchFamily="18" charset="0"/>
                <a:ea typeface="Times New Roman" panose="02020603050405020304" pitchFamily="18" charset="0"/>
              </a:rPr>
              <a:t>infections”.</a:t>
            </a:r>
            <a:r>
              <a:rPr lang="en-US" sz="3600" spc="-20" dirty="0">
                <a:effectLst/>
                <a:latin typeface="Times New Roman" panose="02020603050405020304" pitchFamily="18" charset="0"/>
                <a:ea typeface="Times New Roman" panose="02020603050405020304" pitchFamily="18" charset="0"/>
              </a:rPr>
              <a:t> </a:t>
            </a:r>
            <a:r>
              <a:rPr lang="en-US" sz="3600" dirty="0">
                <a:effectLst/>
                <a:latin typeface="Times New Roman" panose="02020603050405020304" pitchFamily="18" charset="0"/>
                <a:ea typeface="Times New Roman" panose="02020603050405020304" pitchFamily="18" charset="0"/>
              </a:rPr>
              <a:t>So,</a:t>
            </a:r>
            <a:r>
              <a:rPr lang="en-US" sz="3600" spc="-25" dirty="0">
                <a:effectLst/>
                <a:latin typeface="Times New Roman" panose="02020603050405020304" pitchFamily="18" charset="0"/>
                <a:ea typeface="Times New Roman" panose="02020603050405020304" pitchFamily="18" charset="0"/>
              </a:rPr>
              <a:t> </a:t>
            </a:r>
            <a:r>
              <a:rPr lang="en-US" sz="3600" dirty="0">
                <a:effectLst/>
                <a:latin typeface="Times New Roman" panose="02020603050405020304" pitchFamily="18" charset="0"/>
                <a:ea typeface="Times New Roman" panose="02020603050405020304" pitchFamily="18" charset="0"/>
              </a:rPr>
              <a:t>Sentence</a:t>
            </a:r>
            <a:r>
              <a:rPr lang="en-US" sz="3600" spc="-15" dirty="0">
                <a:effectLst/>
                <a:latin typeface="Times New Roman" panose="02020603050405020304" pitchFamily="18" charset="0"/>
                <a:ea typeface="Times New Roman" panose="02020603050405020304" pitchFamily="18" charset="0"/>
              </a:rPr>
              <a:t> </a:t>
            </a:r>
            <a:r>
              <a:rPr lang="en-US" sz="3600" dirty="0">
                <a:effectLst/>
                <a:latin typeface="Times New Roman" panose="02020603050405020304" pitchFamily="18" charset="0"/>
                <a:ea typeface="Times New Roman" panose="02020603050405020304" pitchFamily="18" charset="0"/>
              </a:rPr>
              <a:t>D</a:t>
            </a:r>
            <a:r>
              <a:rPr lang="en-US" sz="3600" spc="-25" dirty="0">
                <a:effectLst/>
                <a:latin typeface="Times New Roman" panose="02020603050405020304" pitchFamily="18" charset="0"/>
                <a:ea typeface="Times New Roman" panose="02020603050405020304" pitchFamily="18" charset="0"/>
              </a:rPr>
              <a:t> </a:t>
            </a:r>
            <a:r>
              <a:rPr lang="en-US" sz="3600" dirty="0">
                <a:effectLst/>
                <a:latin typeface="Times New Roman" panose="02020603050405020304" pitchFamily="18" charset="0"/>
                <a:ea typeface="Times New Roman" panose="02020603050405020304" pitchFamily="18" charset="0"/>
              </a:rPr>
              <a:t>should</a:t>
            </a:r>
            <a:r>
              <a:rPr lang="en-US" sz="3600" spc="-20" dirty="0">
                <a:effectLst/>
                <a:latin typeface="Times New Roman" panose="02020603050405020304" pitchFamily="18" charset="0"/>
                <a:ea typeface="Times New Roman" panose="02020603050405020304" pitchFamily="18" charset="0"/>
              </a:rPr>
              <a:t> </a:t>
            </a:r>
            <a:r>
              <a:rPr lang="en-US" sz="3600" dirty="0">
                <a:effectLst/>
                <a:latin typeface="Times New Roman" panose="02020603050405020304" pitchFamily="18" charset="0"/>
                <a:ea typeface="Times New Roman" panose="02020603050405020304" pitchFamily="18" charset="0"/>
              </a:rPr>
              <a:t>precede</a:t>
            </a:r>
            <a:r>
              <a:rPr lang="en-US" sz="3600" spc="-15" dirty="0">
                <a:effectLst/>
                <a:latin typeface="Times New Roman" panose="02020603050405020304" pitchFamily="18" charset="0"/>
                <a:ea typeface="Times New Roman" panose="02020603050405020304" pitchFamily="18" charset="0"/>
              </a:rPr>
              <a:t> </a:t>
            </a:r>
            <a:r>
              <a:rPr lang="en-US" sz="3600" dirty="0">
                <a:effectLst/>
                <a:latin typeface="Times New Roman" panose="02020603050405020304" pitchFamily="18" charset="0"/>
                <a:ea typeface="Times New Roman" panose="02020603050405020304" pitchFamily="18" charset="0"/>
              </a:rPr>
              <a:t>Sentence</a:t>
            </a:r>
            <a:r>
              <a:rPr lang="en-US" sz="3600" spc="-15" dirty="0">
                <a:effectLst/>
                <a:latin typeface="Times New Roman" panose="02020603050405020304" pitchFamily="18" charset="0"/>
                <a:ea typeface="Times New Roman" panose="02020603050405020304" pitchFamily="18" charset="0"/>
              </a:rPr>
              <a:t> </a:t>
            </a:r>
            <a:r>
              <a:rPr lang="en-US" sz="3600" dirty="0">
                <a:effectLst/>
                <a:latin typeface="Times New Roman" panose="02020603050405020304" pitchFamily="18" charset="0"/>
                <a:ea typeface="Times New Roman" panose="02020603050405020304" pitchFamily="18" charset="0"/>
              </a:rPr>
              <a:t>C! Once you have a link between two sentences, look at the answer choices to see if you are on the right track. If you are, then you have the right answer </a:t>
            </a:r>
            <a:r>
              <a:rPr lang="en-US" sz="3600" spc="-11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 </a:t>
            </a:r>
            <a:r>
              <a:rPr lang="en-US" sz="3600" dirty="0">
                <a:effectLst/>
                <a:latin typeface="Times New Roman" panose="02020603050405020304" pitchFamily="18" charset="0"/>
                <a:ea typeface="Times New Roman" panose="02020603050405020304" pitchFamily="18" charset="0"/>
              </a:rPr>
              <a:t>(d) </a:t>
            </a:r>
            <a:r>
              <a:rPr lang="en-US" sz="3600" spc="-20" dirty="0">
                <a:effectLst/>
                <a:latin typeface="Times New Roman" panose="02020603050405020304" pitchFamily="18" charset="0"/>
                <a:ea typeface="Times New Roman" panose="02020603050405020304" pitchFamily="18" charset="0"/>
              </a:rPr>
              <a:t>BDCA</a:t>
            </a:r>
            <a:endParaRPr lang="en-US" sz="3600" spc="-111" dirty="0">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marL="952500" marR="1618615">
              <a:lnSpc>
                <a:spcPct val="115000"/>
              </a:lnSpc>
              <a:spcBef>
                <a:spcPts val="445"/>
              </a:spcBef>
              <a:spcAft>
                <a:spcPts val="0"/>
              </a:spcAft>
            </a:pPr>
            <a:endParaRPr lang="en-IN" sz="3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972426"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1"/>
            <a:stretch>
              <a:fillRect l="-16378" t="-3898" r="-15097" b="-3672"/>
            </a:stretch>
          </a:blipFill>
        </p:spPr>
      </p:sp>
      <p:sp>
        <p:nvSpPr>
          <p:cNvPr id="4" name="Freeform 4"/>
          <p:cNvSpPr/>
          <p:nvPr/>
        </p:nvSpPr>
        <p:spPr>
          <a:xfrm>
            <a:off x="0" y="0"/>
            <a:ext cx="1676400" cy="1562100"/>
          </a:xfrm>
          <a:custGeom>
            <a:avLst/>
            <a:gdLst/>
            <a:ahLst/>
            <a:cxnLst/>
            <a:rect l="l" t="t" r="r" b="b"/>
            <a:pathLst>
              <a:path w="2296191" h="2650726">
                <a:moveTo>
                  <a:pt x="0" y="0"/>
                </a:moveTo>
                <a:lnTo>
                  <a:pt x="2296191" y="0"/>
                </a:lnTo>
                <a:lnTo>
                  <a:pt x="2296191" y="2650726"/>
                </a:lnTo>
                <a:lnTo>
                  <a:pt x="0" y="2650726"/>
                </a:lnTo>
                <a:lnTo>
                  <a:pt x="0" y="0"/>
                </a:lnTo>
                <a:close/>
              </a:path>
            </a:pathLst>
          </a:custGeom>
          <a:blipFill>
            <a:blip r:embed="rId2"/>
            <a:stretch>
              <a:fillRect/>
            </a:stretch>
          </a:blipFill>
        </p:spPr>
      </p:sp>
      <p:sp>
        <p:nvSpPr>
          <p:cNvPr id="5" name="Freeform 5"/>
          <p:cNvSpPr/>
          <p:nvPr/>
        </p:nvSpPr>
        <p:spPr>
          <a:xfrm>
            <a:off x="15608263" y="7508823"/>
            <a:ext cx="2406596" cy="2778177"/>
          </a:xfrm>
          <a:custGeom>
            <a:avLst/>
            <a:gdLst/>
            <a:ahLst/>
            <a:cxnLst/>
            <a:rect l="l" t="t" r="r" b="b"/>
            <a:pathLst>
              <a:path w="2406596" h="2778177">
                <a:moveTo>
                  <a:pt x="0" y="0"/>
                </a:moveTo>
                <a:lnTo>
                  <a:pt x="2406596" y="0"/>
                </a:lnTo>
                <a:lnTo>
                  <a:pt x="2406596" y="2778177"/>
                </a:lnTo>
                <a:lnTo>
                  <a:pt x="0" y="2778177"/>
                </a:lnTo>
                <a:lnTo>
                  <a:pt x="0" y="0"/>
                </a:lnTo>
                <a:close/>
              </a:path>
            </a:pathLst>
          </a:custGeom>
          <a:blipFill>
            <a:blip r:embed="rId2"/>
            <a:stretch>
              <a:fillRect/>
            </a:stretch>
          </a:blipFill>
        </p:spPr>
      </p:sp>
      <p:sp>
        <p:nvSpPr>
          <p:cNvPr id="6" name="TextBox 5"/>
          <p:cNvSpPr txBox="1"/>
          <p:nvPr/>
        </p:nvSpPr>
        <p:spPr>
          <a:xfrm>
            <a:off x="273140" y="1181100"/>
            <a:ext cx="17986785" cy="9465668"/>
          </a:xfrm>
          <a:prstGeom prst="rect">
            <a:avLst/>
          </a:prstGeom>
          <a:noFill/>
        </p:spPr>
        <p:txBody>
          <a:bodyPr wrap="square" rtlCol="0">
            <a:spAutoFit/>
          </a:bodyPr>
          <a:lstStyle/>
          <a:p>
            <a:pPr marL="952500" marR="1546860">
              <a:lnSpc>
                <a:spcPct val="115000"/>
              </a:lnSpc>
              <a:spcAft>
                <a:spcPts val="0"/>
              </a:spcAft>
            </a:pPr>
            <a:r>
              <a:rPr lang="en-US" sz="2800" dirty="0">
                <a:effectLst/>
                <a:latin typeface="Times New Roman" panose="02020603050405020304" pitchFamily="18" charset="0"/>
                <a:ea typeface="Times New Roman" panose="02020603050405020304" pitchFamily="18" charset="0"/>
              </a:rPr>
              <a:t>In</a:t>
            </a:r>
            <a:r>
              <a:rPr lang="en-US" sz="2800" spc="-10" dirty="0">
                <a:effectLst/>
                <a:latin typeface="Times New Roman" panose="02020603050405020304" pitchFamily="18" charset="0"/>
                <a:ea typeface="Times New Roman" panose="02020603050405020304" pitchFamily="18" charset="0"/>
              </a:rPr>
              <a:t> </a:t>
            </a:r>
            <a:r>
              <a:rPr lang="en-US" sz="2800" spc="-10" dirty="0" err="1">
                <a:latin typeface="Times New Roman" panose="02020603050405020304" pitchFamily="18" charset="0"/>
                <a:ea typeface="Times New Roman" panose="02020603050405020304" pitchFamily="18" charset="0"/>
              </a:rPr>
              <a:t>P</a:t>
            </a:r>
            <a:r>
              <a:rPr lang="en-US" sz="2800" dirty="0" err="1">
                <a:effectLst/>
                <a:latin typeface="Times New Roman" panose="02020603050405020304" pitchFamily="18" charset="0"/>
                <a:ea typeface="Times New Roman" panose="02020603050405020304" pitchFamily="18" charset="0"/>
              </a:rPr>
              <a:t>arajumble</a:t>
            </a:r>
            <a:r>
              <a:rPr lang="en-US" sz="2800" spc="-1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we</a:t>
            </a:r>
            <a:r>
              <a:rPr lang="en-US" sz="2800" spc="-1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encounter</a:t>
            </a:r>
            <a:r>
              <a:rPr lang="en-US" sz="2800" spc="-1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full</a:t>
            </a:r>
            <a:r>
              <a:rPr lang="en-US" sz="2800" spc="-3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and</a:t>
            </a:r>
            <a:r>
              <a:rPr lang="en-US" sz="2800" spc="-1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short</a:t>
            </a:r>
            <a:r>
              <a:rPr lang="en-US" sz="2800" spc="-2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names</a:t>
            </a:r>
            <a:r>
              <a:rPr lang="en-US" sz="2800" spc="-2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or</a:t>
            </a:r>
            <a:r>
              <a:rPr lang="en-US" sz="2800" spc="-1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sometimes</a:t>
            </a:r>
            <a:r>
              <a:rPr lang="en-US" sz="2800" spc="-3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acronyms</a:t>
            </a:r>
            <a:r>
              <a:rPr lang="en-US" sz="2800" spc="-1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of some term or institution.</a:t>
            </a:r>
            <a:endParaRPr lang="en-IN" sz="2800" dirty="0">
              <a:effectLst/>
              <a:latin typeface="Times New Roman" panose="02020603050405020304" pitchFamily="18" charset="0"/>
              <a:ea typeface="Times New Roman" panose="02020603050405020304" pitchFamily="18" charset="0"/>
            </a:endParaRPr>
          </a:p>
          <a:p>
            <a:pPr marL="952500">
              <a:spcBef>
                <a:spcPts val="425"/>
              </a:spcBef>
              <a:spcAft>
                <a:spcPts val="0"/>
              </a:spcAft>
            </a:pPr>
            <a:r>
              <a:rPr lang="en-US" sz="2800" dirty="0">
                <a:solidFill>
                  <a:srgbClr val="006FC0"/>
                </a:solidFill>
                <a:effectLst/>
                <a:latin typeface="Times New Roman" panose="02020603050405020304" pitchFamily="18" charset="0"/>
                <a:ea typeface="Times New Roman" panose="02020603050405020304" pitchFamily="18" charset="0"/>
              </a:rPr>
              <a:t>Example</a:t>
            </a:r>
            <a:r>
              <a:rPr lang="en-US" sz="2800" dirty="0">
                <a:effectLst/>
                <a:latin typeface="Times New Roman" panose="02020603050405020304" pitchFamily="18" charset="0"/>
                <a:ea typeface="Times New Roman" panose="02020603050405020304" pitchFamily="18" charset="0"/>
              </a:rPr>
              <a:t>:</a:t>
            </a:r>
            <a:r>
              <a:rPr lang="en-US" sz="2800" spc="-2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World</a:t>
            </a:r>
            <a:r>
              <a:rPr lang="en-US" sz="2800" spc="-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Trade</a:t>
            </a:r>
            <a:r>
              <a:rPr lang="en-US" sz="2800" spc="-5" dirty="0">
                <a:effectLst/>
                <a:latin typeface="Times New Roman" panose="02020603050405020304" pitchFamily="18" charset="0"/>
                <a:ea typeface="Times New Roman" panose="02020603050405020304" pitchFamily="18" charset="0"/>
              </a:rPr>
              <a:t> </a:t>
            </a:r>
            <a:r>
              <a:rPr lang="en-US" sz="2800" spc="-5" dirty="0" err="1">
                <a:latin typeface="Times New Roman" panose="02020603050405020304" pitchFamily="18" charset="0"/>
                <a:ea typeface="Times New Roman" panose="02020603050405020304" pitchFamily="18" charset="0"/>
              </a:rPr>
              <a:t>O</a:t>
            </a:r>
            <a:r>
              <a:rPr lang="en-US" sz="2800" dirty="0" err="1">
                <a:effectLst/>
                <a:latin typeface="Times New Roman" panose="02020603050405020304" pitchFamily="18" charset="0"/>
                <a:ea typeface="Times New Roman" panose="02020603050405020304" pitchFamily="18" charset="0"/>
              </a:rPr>
              <a:t>rganisation</a:t>
            </a:r>
            <a:r>
              <a:rPr lang="en-US" sz="280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WTO,</a:t>
            </a:r>
            <a:r>
              <a:rPr lang="en-US" sz="2800" spc="-20" dirty="0">
                <a:effectLst/>
                <a:latin typeface="Times New Roman" panose="02020603050405020304" pitchFamily="18" charset="0"/>
                <a:ea typeface="Times New Roman" panose="02020603050405020304" pitchFamily="18" charset="0"/>
              </a:rPr>
              <a:t> </a:t>
            </a:r>
            <a:r>
              <a:rPr lang="en-US" sz="2800" spc="-25" dirty="0">
                <a:effectLst/>
                <a:latin typeface="Times New Roman" panose="02020603050405020304" pitchFamily="18" charset="0"/>
                <a:ea typeface="Times New Roman" panose="02020603050405020304" pitchFamily="18" charset="0"/>
              </a:rPr>
              <a:t>Dr. </a:t>
            </a:r>
            <a:r>
              <a:rPr lang="en-US" sz="2800" dirty="0">
                <a:effectLst/>
                <a:latin typeface="Times New Roman" panose="02020603050405020304" pitchFamily="18" charset="0"/>
                <a:ea typeface="Times New Roman" panose="02020603050405020304" pitchFamily="18" charset="0"/>
              </a:rPr>
              <a:t>Manmohan Singh – Dr. Singh, Karl Marx – Marx, President</a:t>
            </a:r>
            <a:r>
              <a:rPr lang="en-US" sz="2800" spc="-2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George</a:t>
            </a:r>
            <a:r>
              <a:rPr lang="en-US" sz="2800" spc="-2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W.</a:t>
            </a:r>
            <a:r>
              <a:rPr lang="en-US" sz="2800" spc="-2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Bush</a:t>
            </a:r>
            <a:r>
              <a:rPr lang="en-US" sz="2800" spc="-2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a:t>
            </a:r>
            <a:r>
              <a:rPr lang="en-US" sz="2800" spc="-2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President</a:t>
            </a:r>
            <a:r>
              <a:rPr lang="en-US" sz="2800" spc="-1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Bush</a:t>
            </a:r>
            <a:r>
              <a:rPr lang="en-US" sz="2800" spc="-2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or</a:t>
            </a:r>
            <a:r>
              <a:rPr lang="en-US" sz="2800" spc="-2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The</a:t>
            </a:r>
            <a:r>
              <a:rPr lang="en-US" sz="2800" spc="-2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President.</a:t>
            </a:r>
            <a:endParaRPr lang="en-IN" sz="2800" dirty="0">
              <a:effectLst/>
              <a:latin typeface="Times New Roman" panose="02020603050405020304" pitchFamily="18" charset="0"/>
              <a:ea typeface="Times New Roman" panose="02020603050405020304" pitchFamily="18" charset="0"/>
            </a:endParaRPr>
          </a:p>
          <a:p>
            <a:pPr marL="952500" marR="1295400">
              <a:lnSpc>
                <a:spcPct val="115000"/>
              </a:lnSpc>
              <a:spcAft>
                <a:spcPts val="0"/>
              </a:spcAft>
            </a:pPr>
            <a:r>
              <a:rPr lang="en-US" sz="2800" dirty="0">
                <a:effectLst/>
                <a:latin typeface="Times New Roman" panose="02020603050405020304" pitchFamily="18" charset="0"/>
                <a:ea typeface="Times New Roman" panose="02020603050405020304" pitchFamily="18" charset="0"/>
              </a:rPr>
              <a:t>The</a:t>
            </a:r>
            <a:r>
              <a:rPr lang="en-US" sz="2800" spc="-1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rule</a:t>
            </a:r>
            <a:r>
              <a:rPr lang="en-US" sz="2800" spc="-2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is</a:t>
            </a:r>
            <a:r>
              <a:rPr lang="en-US" sz="2800" spc="-1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that</a:t>
            </a:r>
            <a:r>
              <a:rPr lang="en-US" sz="2800" spc="-1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if</a:t>
            </a:r>
            <a:r>
              <a:rPr lang="en-US" sz="2800" spc="-2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both</a:t>
            </a:r>
            <a:r>
              <a:rPr lang="en-US" sz="2800" spc="-1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full</a:t>
            </a:r>
            <a:r>
              <a:rPr lang="en-US" sz="2800" spc="-2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form</a:t>
            </a:r>
            <a:r>
              <a:rPr lang="en-US" sz="2800" spc="-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as</a:t>
            </a:r>
            <a:r>
              <a:rPr lang="en-US" sz="2800" spc="-1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well</a:t>
            </a:r>
            <a:r>
              <a:rPr lang="en-US" sz="2800" spc="-1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as</a:t>
            </a:r>
            <a:r>
              <a:rPr lang="en-US" sz="2800" spc="-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short</a:t>
            </a:r>
            <a:r>
              <a:rPr lang="en-US" sz="2800" spc="-1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form</a:t>
            </a:r>
            <a:r>
              <a:rPr lang="en-US" sz="2800" spc="-1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is</a:t>
            </a:r>
            <a:r>
              <a:rPr lang="en-US" sz="2800" spc="-1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present</a:t>
            </a:r>
            <a:r>
              <a:rPr lang="en-US" sz="2800" spc="-1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in</a:t>
            </a:r>
            <a:r>
              <a:rPr lang="en-US" sz="2800" spc="-1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different sentences, then the</a:t>
            </a:r>
            <a:endParaRPr lang="en-IN" sz="2800" dirty="0">
              <a:effectLst/>
              <a:latin typeface="Times New Roman" panose="02020603050405020304" pitchFamily="18" charset="0"/>
              <a:ea typeface="Times New Roman" panose="02020603050405020304" pitchFamily="18" charset="0"/>
            </a:endParaRPr>
          </a:p>
          <a:p>
            <a:pPr marL="952500">
              <a:spcBef>
                <a:spcPts val="435"/>
              </a:spcBef>
              <a:spcAft>
                <a:spcPts val="0"/>
              </a:spcAft>
            </a:pPr>
            <a:r>
              <a:rPr lang="en-US" sz="2800" dirty="0">
                <a:effectLst/>
                <a:latin typeface="Times New Roman" panose="02020603050405020304" pitchFamily="18" charset="0"/>
                <a:ea typeface="Times New Roman" panose="02020603050405020304" pitchFamily="18" charset="0"/>
              </a:rPr>
              <a:t>sentence</a:t>
            </a:r>
            <a:r>
              <a:rPr lang="en-US" sz="2800" spc="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containing</a:t>
            </a:r>
            <a:r>
              <a:rPr lang="en-US" sz="2800" spc="-1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full</a:t>
            </a:r>
            <a:r>
              <a:rPr lang="en-US" sz="2800" spc="-2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form will</a:t>
            </a:r>
            <a:r>
              <a:rPr lang="en-US" sz="2800" spc="-1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come</a:t>
            </a:r>
            <a:r>
              <a:rPr lang="en-US" sz="2800" spc="-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before</a:t>
            </a:r>
            <a:r>
              <a:rPr lang="en-US" sz="2800" spc="-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the</a:t>
            </a:r>
            <a:r>
              <a:rPr lang="en-US" sz="2800" spc="-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sentence</a:t>
            </a:r>
            <a:r>
              <a:rPr lang="en-US" sz="2800" spc="-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containing</a:t>
            </a:r>
            <a:r>
              <a:rPr lang="en-US" sz="2800" spc="-5" dirty="0">
                <a:effectLst/>
                <a:latin typeface="Times New Roman" panose="02020603050405020304" pitchFamily="18" charset="0"/>
                <a:ea typeface="Times New Roman" panose="02020603050405020304" pitchFamily="18" charset="0"/>
              </a:rPr>
              <a:t> </a:t>
            </a:r>
            <a:r>
              <a:rPr lang="en-US" sz="2800" spc="-10" dirty="0">
                <a:effectLst/>
                <a:latin typeface="Times New Roman" panose="02020603050405020304" pitchFamily="18" charset="0"/>
                <a:ea typeface="Times New Roman" panose="02020603050405020304" pitchFamily="18" charset="0"/>
              </a:rPr>
              <a:t>short form.</a:t>
            </a:r>
            <a:endParaRPr lang="en-US" sz="2800" spc="-10" dirty="0">
              <a:effectLst/>
              <a:latin typeface="Times New Roman" panose="02020603050405020304" pitchFamily="18" charset="0"/>
              <a:ea typeface="Times New Roman" panose="02020603050405020304" pitchFamily="18" charset="0"/>
            </a:endParaRPr>
          </a:p>
          <a:p>
            <a:pPr marL="952500">
              <a:spcBef>
                <a:spcPts val="435"/>
              </a:spcBef>
              <a:spcAft>
                <a:spcPts val="0"/>
              </a:spcAft>
            </a:pPr>
            <a:endParaRPr lang="en-US" sz="2800" spc="-10" dirty="0">
              <a:latin typeface="Times New Roman" panose="02020603050405020304" pitchFamily="18" charset="0"/>
              <a:ea typeface="Times New Roman" panose="02020603050405020304" pitchFamily="18" charset="0"/>
            </a:endParaRPr>
          </a:p>
          <a:p>
            <a:pPr marR="1875790" lvl="0">
              <a:lnSpc>
                <a:spcPct val="115000"/>
              </a:lnSpc>
              <a:spcBef>
                <a:spcPts val="100"/>
              </a:spcBef>
              <a:spcAft>
                <a:spcPts val="0"/>
              </a:spcAft>
              <a:buSzPts val="1200"/>
              <a:tabLst>
                <a:tab pos="1137920" algn="l"/>
              </a:tabLst>
            </a:pPr>
            <a:r>
              <a:rPr lang="en-US" sz="2800" spc="-10" dirty="0">
                <a:latin typeface="Times New Roman" panose="02020603050405020304" pitchFamily="18" charset="0"/>
                <a:ea typeface="Times New Roman" panose="02020603050405020304" pitchFamily="18" charset="0"/>
              </a:rPr>
              <a:t>A. </a:t>
            </a:r>
            <a:r>
              <a:rPr lang="en-US" sz="2800" spc="-5" dirty="0">
                <a:effectLst/>
                <a:latin typeface="Times New Roman" panose="02020603050405020304" pitchFamily="18" charset="0"/>
                <a:ea typeface="Times New Roman" panose="02020603050405020304" pitchFamily="18" charset="0"/>
              </a:rPr>
              <a:t>If you</a:t>
            </a:r>
            <a:r>
              <a:rPr lang="en-US" sz="2800" spc="-1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are</a:t>
            </a:r>
            <a:r>
              <a:rPr lang="en-US" sz="2800" spc="-15"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used</a:t>
            </a:r>
            <a:r>
              <a:rPr lang="en-US" sz="2800" spc="-1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to</a:t>
            </a:r>
            <a:r>
              <a:rPr lang="en-US" sz="2800" spc="-35"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having</a:t>
            </a:r>
            <a:r>
              <a:rPr lang="en-US" sz="2800" spc="-2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your</a:t>
            </a:r>
            <a:r>
              <a:rPr lang="en-US" sz="2800" spc="-15"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stimulation</a:t>
            </a:r>
            <a:r>
              <a:rPr lang="en-US" sz="2800" spc="-2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come</a:t>
            </a:r>
            <a:r>
              <a:rPr lang="en-US" sz="2800" spc="-15"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in</a:t>
            </a:r>
            <a:r>
              <a:rPr lang="en-US" sz="2800" spc="-2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from</a:t>
            </a:r>
            <a:r>
              <a:rPr lang="en-US" sz="2800" spc="-2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outside,</a:t>
            </a:r>
            <a:r>
              <a:rPr lang="en-US" sz="2800" spc="-2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your mind never develops its own habits of thinking and reflecting.</a:t>
            </a:r>
            <a:endParaRPr lang="en-IN" sz="2800" spc="-5" dirty="0">
              <a:effectLst/>
              <a:latin typeface="Times New Roman" panose="02020603050405020304" pitchFamily="18" charset="0"/>
              <a:ea typeface="Times New Roman" panose="02020603050405020304" pitchFamily="18" charset="0"/>
            </a:endParaRPr>
          </a:p>
          <a:p>
            <a:pPr marR="1865630" lvl="0">
              <a:lnSpc>
                <a:spcPct val="115000"/>
              </a:lnSpc>
              <a:spcBef>
                <a:spcPts val="455"/>
              </a:spcBef>
              <a:spcAft>
                <a:spcPts val="0"/>
              </a:spcAft>
              <a:buSzPts val="1200"/>
              <a:tabLst>
                <a:tab pos="1130300" algn="l"/>
              </a:tabLst>
            </a:pPr>
            <a:r>
              <a:rPr lang="en-US" sz="2800" spc="-5" dirty="0">
                <a:effectLst/>
                <a:latin typeface="Times New Roman" panose="02020603050405020304" pitchFamily="18" charset="0"/>
                <a:ea typeface="Times New Roman" panose="02020603050405020304" pitchFamily="18" charset="0"/>
              </a:rPr>
              <a:t>B. Marx</a:t>
            </a:r>
            <a:r>
              <a:rPr lang="en-US" sz="2800" spc="-2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thought</a:t>
            </a:r>
            <a:r>
              <a:rPr lang="en-US" sz="2800" spc="-1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that</a:t>
            </a:r>
            <a:r>
              <a:rPr lang="en-US" sz="2800" spc="-2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religion</a:t>
            </a:r>
            <a:r>
              <a:rPr lang="en-US" sz="2800" spc="-2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was</a:t>
            </a:r>
            <a:r>
              <a:rPr lang="en-US" sz="2800" spc="-2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the</a:t>
            </a:r>
            <a:r>
              <a:rPr lang="en-US" sz="2800" spc="-15"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opiate,</a:t>
            </a:r>
            <a:r>
              <a:rPr lang="en-US" sz="2800" spc="-2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because</a:t>
            </a:r>
            <a:r>
              <a:rPr lang="en-US" sz="2800" spc="-25"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it</a:t>
            </a:r>
            <a:r>
              <a:rPr lang="en-US" sz="2800" spc="-2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soothed</a:t>
            </a:r>
            <a:r>
              <a:rPr lang="en-US" sz="2800" spc="-2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people’s pain and suffering and  prevented them from rising in rebellion.</a:t>
            </a:r>
            <a:endParaRPr lang="en-IN" sz="2800" spc="-5" dirty="0">
              <a:effectLst/>
              <a:latin typeface="Times New Roman" panose="02020603050405020304" pitchFamily="18" charset="0"/>
              <a:ea typeface="Times New Roman" panose="02020603050405020304" pitchFamily="18" charset="0"/>
            </a:endParaRPr>
          </a:p>
          <a:p>
            <a:pPr marR="1653540" lvl="0">
              <a:lnSpc>
                <a:spcPct val="115000"/>
              </a:lnSpc>
              <a:spcBef>
                <a:spcPts val="450"/>
              </a:spcBef>
              <a:spcAft>
                <a:spcPts val="0"/>
              </a:spcAft>
              <a:buSzPts val="1200"/>
              <a:tabLst>
                <a:tab pos="1130300" algn="l"/>
              </a:tabLst>
            </a:pPr>
            <a:r>
              <a:rPr lang="en-US" sz="2800" spc="-5" dirty="0">
                <a:effectLst/>
                <a:latin typeface="Times New Roman" panose="02020603050405020304" pitchFamily="18" charset="0"/>
                <a:ea typeface="Times New Roman" panose="02020603050405020304" pitchFamily="18" charset="0"/>
              </a:rPr>
              <a:t>C. If</a:t>
            </a:r>
            <a:r>
              <a:rPr lang="en-US" sz="2800" spc="-1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Karl Marx was</a:t>
            </a:r>
            <a:r>
              <a:rPr lang="en-US" sz="2800" spc="-15"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alive</a:t>
            </a:r>
            <a:r>
              <a:rPr lang="en-US" sz="2800" spc="-2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today, he</a:t>
            </a:r>
            <a:r>
              <a:rPr lang="en-US" sz="2800" spc="-2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would</a:t>
            </a:r>
            <a:r>
              <a:rPr lang="en-US" sz="2800" spc="-15"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say</a:t>
            </a:r>
            <a:r>
              <a:rPr lang="en-US" sz="2800" spc="-15"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that</a:t>
            </a:r>
            <a:r>
              <a:rPr lang="en-US" sz="2800" spc="-15"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television</a:t>
            </a:r>
            <a:r>
              <a:rPr lang="en-US" sz="2800" spc="-15"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is</a:t>
            </a:r>
            <a:r>
              <a:rPr lang="en-US" sz="2800" spc="-15"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the</a:t>
            </a:r>
            <a:r>
              <a:rPr lang="en-US" sz="2800" spc="-2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opiate</a:t>
            </a:r>
            <a:r>
              <a:rPr lang="en-US" sz="2800" spc="-1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of the people.</a:t>
            </a:r>
            <a:endParaRPr lang="en-IN" sz="2800" spc="-5" dirty="0">
              <a:effectLst/>
              <a:latin typeface="Times New Roman" panose="02020603050405020304" pitchFamily="18" charset="0"/>
              <a:ea typeface="Times New Roman" panose="02020603050405020304" pitchFamily="18" charset="0"/>
            </a:endParaRPr>
          </a:p>
          <a:p>
            <a:pPr marR="1651635" lvl="0">
              <a:lnSpc>
                <a:spcPct val="115000"/>
              </a:lnSpc>
              <a:spcBef>
                <a:spcPts val="450"/>
              </a:spcBef>
              <a:spcAft>
                <a:spcPts val="0"/>
              </a:spcAft>
              <a:buSzPts val="1200"/>
              <a:tabLst>
                <a:tab pos="1137920" algn="l"/>
              </a:tabLst>
            </a:pPr>
            <a:r>
              <a:rPr lang="en-US" sz="2800" spc="-5" dirty="0">
                <a:effectLst/>
                <a:latin typeface="Times New Roman" panose="02020603050405020304" pitchFamily="18" charset="0"/>
                <a:ea typeface="Times New Roman" panose="02020603050405020304" pitchFamily="18" charset="0"/>
              </a:rPr>
              <a:t>D. Television</a:t>
            </a:r>
            <a:r>
              <a:rPr lang="en-US" sz="2800" spc="-15"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and</a:t>
            </a:r>
            <a:r>
              <a:rPr lang="en-US" sz="2800" spc="-25"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similar</a:t>
            </a:r>
            <a:r>
              <a:rPr lang="en-US" sz="2800" spc="-2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entertainments</a:t>
            </a:r>
            <a:r>
              <a:rPr lang="en-US" sz="2800" spc="-25"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are</a:t>
            </a:r>
            <a:r>
              <a:rPr lang="en-US" sz="2800" spc="-2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even</a:t>
            </a:r>
            <a:r>
              <a:rPr lang="en-US" sz="2800" spc="-15"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more</a:t>
            </a:r>
            <a:r>
              <a:rPr lang="en-US" sz="2800" spc="-2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of</a:t>
            </a:r>
            <a:r>
              <a:rPr lang="en-US" sz="2800" spc="-25"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an</a:t>
            </a:r>
            <a:r>
              <a:rPr lang="en-US" sz="2800" spc="-25"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opiate</a:t>
            </a:r>
            <a:r>
              <a:rPr lang="en-US" sz="2800" spc="-2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because of their addictive tendencies.</a:t>
            </a:r>
            <a:endParaRPr lang="en-IN" sz="2800" spc="-5" dirty="0">
              <a:effectLst/>
              <a:latin typeface="Times New Roman" panose="02020603050405020304" pitchFamily="18" charset="0"/>
              <a:ea typeface="Times New Roman" panose="02020603050405020304" pitchFamily="18" charset="0"/>
            </a:endParaRPr>
          </a:p>
          <a:p>
            <a:pPr marL="1295400" indent="-342900">
              <a:spcBef>
                <a:spcPts val="450"/>
              </a:spcBef>
              <a:spcAft>
                <a:spcPts val="0"/>
              </a:spcAft>
              <a:buAutoNum type="alphaLcParenBoth"/>
            </a:pPr>
            <a:r>
              <a:rPr lang="en-US" sz="2800" dirty="0">
                <a:effectLst/>
                <a:latin typeface="Times New Roman" panose="02020603050405020304" pitchFamily="18" charset="0"/>
                <a:ea typeface="Times New Roman" panose="02020603050405020304" pitchFamily="18" charset="0"/>
              </a:rPr>
              <a:t>BACD</a:t>
            </a:r>
            <a:r>
              <a:rPr lang="en-US" sz="2800" spc="-5" dirty="0">
                <a:effectLst/>
                <a:latin typeface="Times New Roman" panose="02020603050405020304" pitchFamily="18" charset="0"/>
                <a:ea typeface="Times New Roman" panose="02020603050405020304" pitchFamily="18" charset="0"/>
              </a:rPr>
              <a:t> </a:t>
            </a:r>
            <a:endParaRPr lang="en-US" sz="2800" spc="-5" dirty="0">
              <a:effectLst/>
              <a:latin typeface="Times New Roman" panose="02020603050405020304" pitchFamily="18" charset="0"/>
              <a:ea typeface="Times New Roman" panose="02020603050405020304" pitchFamily="18" charset="0"/>
            </a:endParaRPr>
          </a:p>
          <a:p>
            <a:pPr marL="952500">
              <a:spcBef>
                <a:spcPts val="450"/>
              </a:spcBef>
              <a:spcAft>
                <a:spcPts val="0"/>
              </a:spcAft>
            </a:pPr>
            <a:r>
              <a:rPr lang="en-US" sz="2800" dirty="0">
                <a:effectLst/>
                <a:latin typeface="Times New Roman" panose="02020603050405020304" pitchFamily="18" charset="0"/>
                <a:ea typeface="Times New Roman" panose="02020603050405020304" pitchFamily="18" charset="0"/>
              </a:rPr>
              <a:t>(b)</a:t>
            </a:r>
            <a:r>
              <a:rPr lang="en-US" sz="2800" spc="-5" dirty="0">
                <a:effectLst/>
                <a:latin typeface="Times New Roman" panose="02020603050405020304" pitchFamily="18" charset="0"/>
                <a:ea typeface="Times New Roman" panose="02020603050405020304" pitchFamily="18" charset="0"/>
              </a:rPr>
              <a:t> </a:t>
            </a:r>
            <a:r>
              <a:rPr lang="en-US" sz="2800" spc="-20" dirty="0">
                <a:effectLst/>
                <a:latin typeface="Times New Roman" panose="02020603050405020304" pitchFamily="18" charset="0"/>
                <a:ea typeface="Times New Roman" panose="02020603050405020304" pitchFamily="18" charset="0"/>
              </a:rPr>
              <a:t>ADBC</a:t>
            </a:r>
            <a:endParaRPr lang="en-IN" sz="2800" dirty="0">
              <a:effectLst/>
              <a:latin typeface="Times New Roman" panose="02020603050405020304" pitchFamily="18" charset="0"/>
              <a:ea typeface="Times New Roman" panose="02020603050405020304" pitchFamily="18" charset="0"/>
            </a:endParaRPr>
          </a:p>
          <a:p>
            <a:pPr marL="952500">
              <a:spcBef>
                <a:spcPts val="660"/>
              </a:spcBef>
              <a:spcAft>
                <a:spcPts val="0"/>
              </a:spcAft>
            </a:pPr>
            <a:r>
              <a:rPr lang="en-US" sz="2800" dirty="0">
                <a:effectLst/>
                <a:latin typeface="Times New Roman" panose="02020603050405020304" pitchFamily="18" charset="0"/>
                <a:ea typeface="Times New Roman" panose="02020603050405020304" pitchFamily="18" charset="0"/>
              </a:rPr>
              <a:t>(c)</a:t>
            </a:r>
            <a:r>
              <a:rPr lang="en-US" sz="2800" spc="-1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BCDA</a:t>
            </a:r>
            <a:r>
              <a:rPr lang="en-US" sz="2800" spc="-5" dirty="0">
                <a:effectLst/>
                <a:latin typeface="Times New Roman" panose="02020603050405020304" pitchFamily="18" charset="0"/>
                <a:ea typeface="Times New Roman" panose="02020603050405020304" pitchFamily="18" charset="0"/>
              </a:rPr>
              <a:t> </a:t>
            </a:r>
            <a:endParaRPr lang="en-US" sz="2800" spc="-5" dirty="0">
              <a:effectLst/>
              <a:latin typeface="Times New Roman" panose="02020603050405020304" pitchFamily="18" charset="0"/>
              <a:ea typeface="Times New Roman" panose="02020603050405020304" pitchFamily="18" charset="0"/>
            </a:endParaRPr>
          </a:p>
          <a:p>
            <a:pPr marL="952500">
              <a:spcBef>
                <a:spcPts val="660"/>
              </a:spcBef>
              <a:spcAft>
                <a:spcPts val="0"/>
              </a:spcAft>
            </a:pPr>
            <a:r>
              <a:rPr lang="en-US" sz="2800" dirty="0">
                <a:effectLst/>
                <a:latin typeface="Times New Roman" panose="02020603050405020304" pitchFamily="18" charset="0"/>
                <a:ea typeface="Times New Roman" panose="02020603050405020304" pitchFamily="18" charset="0"/>
              </a:rPr>
              <a:t>(d)</a:t>
            </a:r>
            <a:r>
              <a:rPr lang="en-US" sz="2800" spc="-5" dirty="0">
                <a:effectLst/>
                <a:latin typeface="Times New Roman" panose="02020603050405020304" pitchFamily="18" charset="0"/>
                <a:ea typeface="Times New Roman" panose="02020603050405020304" pitchFamily="18" charset="0"/>
              </a:rPr>
              <a:t> </a:t>
            </a:r>
            <a:r>
              <a:rPr lang="en-US" sz="2800" spc="-20" dirty="0">
                <a:effectLst/>
                <a:latin typeface="Times New Roman" panose="02020603050405020304" pitchFamily="18" charset="0"/>
                <a:ea typeface="Times New Roman" panose="02020603050405020304" pitchFamily="18" charset="0"/>
              </a:rPr>
              <a:t>CBDA</a:t>
            </a:r>
            <a:endParaRPr lang="en-IN" sz="2800" dirty="0">
              <a:effectLst/>
              <a:latin typeface="Times New Roman" panose="02020603050405020304" pitchFamily="18" charset="0"/>
              <a:ea typeface="Times New Roman" panose="02020603050405020304" pitchFamily="18" charset="0"/>
            </a:endParaRPr>
          </a:p>
          <a:p>
            <a:pPr>
              <a:spcBef>
                <a:spcPts val="1305"/>
              </a:spcBef>
            </a:pPr>
            <a:r>
              <a:rPr lang="en-US" sz="2800" dirty="0">
                <a:effectLst/>
                <a:latin typeface="Times New Roman" panose="02020603050405020304" pitchFamily="18" charset="0"/>
                <a:ea typeface="Times New Roman" panose="02020603050405020304" pitchFamily="18" charset="0"/>
              </a:rPr>
              <a:t> </a:t>
            </a:r>
            <a:endParaRPr lang="en-IN" sz="2800" dirty="0">
              <a:effectLst/>
              <a:latin typeface="Times New Roman" panose="02020603050405020304" pitchFamily="18" charset="0"/>
              <a:ea typeface="Times New Roman" panose="02020603050405020304" pitchFamily="18" charset="0"/>
            </a:endParaRPr>
          </a:p>
          <a:p>
            <a:pPr marL="952500">
              <a:spcBef>
                <a:spcPts val="435"/>
              </a:spcBef>
              <a:spcAft>
                <a:spcPts val="0"/>
              </a:spcAft>
            </a:pPr>
            <a:endParaRPr lang="en-IN" sz="2400" dirty="0">
              <a:effectLst/>
              <a:latin typeface="Times New Roman" panose="02020603050405020304" pitchFamily="18" charset="0"/>
              <a:ea typeface="Times New Roman" panose="02020603050405020304" pitchFamily="18" charset="0"/>
            </a:endParaRPr>
          </a:p>
          <a:p>
            <a:endParaRPr lang="en-IN" dirty="0"/>
          </a:p>
        </p:txBody>
      </p:sp>
      <p:sp>
        <p:nvSpPr>
          <p:cNvPr id="7" name="TextBox 6"/>
          <p:cNvSpPr txBox="1"/>
          <p:nvPr/>
        </p:nvSpPr>
        <p:spPr>
          <a:xfrm>
            <a:off x="1143000" y="382799"/>
            <a:ext cx="16687800" cy="923330"/>
          </a:xfrm>
          <a:prstGeom prst="rect">
            <a:avLst/>
          </a:prstGeom>
          <a:noFill/>
        </p:spPr>
        <p:txBody>
          <a:bodyPr wrap="square" rtlCol="0">
            <a:spAutoFit/>
          </a:bodyPr>
          <a:lstStyle/>
          <a:p>
            <a:r>
              <a:rPr lang="en-US" sz="3600" spc="-11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2. ACRONYM APPROACH: Full Form vs. Short Form</a:t>
            </a:r>
            <a:endParaRPr lang="en-US" sz="3600" spc="-111" dirty="0">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1"/>
            <a:stretch>
              <a:fillRect l="-16378" t="-3898" r="-15097" b="-3672"/>
            </a:stretch>
          </a:blipFill>
        </p:spPr>
      </p:sp>
      <p:sp>
        <p:nvSpPr>
          <p:cNvPr id="4" name="Freeform 4"/>
          <p:cNvSpPr/>
          <p:nvPr/>
        </p:nvSpPr>
        <p:spPr>
          <a:xfrm>
            <a:off x="0" y="0"/>
            <a:ext cx="1676400" cy="1562100"/>
          </a:xfrm>
          <a:custGeom>
            <a:avLst/>
            <a:gdLst/>
            <a:ahLst/>
            <a:cxnLst/>
            <a:rect l="l" t="t" r="r" b="b"/>
            <a:pathLst>
              <a:path w="2296191" h="2650726">
                <a:moveTo>
                  <a:pt x="0" y="0"/>
                </a:moveTo>
                <a:lnTo>
                  <a:pt x="2296191" y="0"/>
                </a:lnTo>
                <a:lnTo>
                  <a:pt x="2296191" y="2650726"/>
                </a:lnTo>
                <a:lnTo>
                  <a:pt x="0" y="2650726"/>
                </a:lnTo>
                <a:lnTo>
                  <a:pt x="0" y="0"/>
                </a:lnTo>
                <a:close/>
              </a:path>
            </a:pathLst>
          </a:custGeom>
          <a:blipFill>
            <a:blip r:embed="rId2"/>
            <a:stretch>
              <a:fillRect/>
            </a:stretch>
          </a:blipFill>
        </p:spPr>
      </p:sp>
      <p:sp>
        <p:nvSpPr>
          <p:cNvPr id="7" name="Freeform 3"/>
          <p:cNvSpPr/>
          <p:nvPr/>
        </p:nvSpPr>
        <p:spPr>
          <a:xfrm>
            <a:off x="273141" y="1089770"/>
            <a:ext cx="17289377" cy="7808141"/>
          </a:xfrm>
          <a:custGeom>
            <a:avLst/>
            <a:gdLst/>
            <a:ahLst/>
            <a:cxnLst/>
            <a:rect l="l" t="t" r="r" b="b"/>
            <a:pathLst>
              <a:path w="14540313" h="7878206">
                <a:moveTo>
                  <a:pt x="0" y="0"/>
                </a:moveTo>
                <a:lnTo>
                  <a:pt x="14540314" y="0"/>
                </a:lnTo>
                <a:lnTo>
                  <a:pt x="14540314" y="7878206"/>
                </a:lnTo>
                <a:lnTo>
                  <a:pt x="0" y="7878206"/>
                </a:lnTo>
                <a:lnTo>
                  <a:pt x="0" y="0"/>
                </a:lnTo>
                <a:close/>
              </a:path>
            </a:pathLst>
          </a:custGeom>
          <a:blipFill>
            <a:blip r:embed="rId3"/>
            <a:stretch>
              <a:fillRect/>
            </a:stretch>
          </a:blipFill>
        </p:spPr>
      </p:sp>
      <p:sp>
        <p:nvSpPr>
          <p:cNvPr id="8" name="TextBox 7"/>
          <p:cNvSpPr txBox="1"/>
          <p:nvPr/>
        </p:nvSpPr>
        <p:spPr>
          <a:xfrm>
            <a:off x="1371600" y="2015758"/>
            <a:ext cx="12496800" cy="5527154"/>
          </a:xfrm>
          <a:prstGeom prst="rect">
            <a:avLst/>
          </a:prstGeom>
          <a:noFill/>
        </p:spPr>
        <p:txBody>
          <a:bodyPr wrap="square">
            <a:spAutoFit/>
          </a:bodyPr>
          <a:lstStyle/>
          <a:p>
            <a:pPr marL="952500"/>
            <a:r>
              <a:rPr lang="en-US" sz="4000" spc="-10" dirty="0">
                <a:solidFill>
                  <a:srgbClr val="006FC0"/>
                </a:solidFill>
                <a:effectLst/>
                <a:latin typeface="Times New Roman" panose="02020603050405020304" pitchFamily="18" charset="0"/>
                <a:ea typeface="Times New Roman" panose="02020603050405020304" pitchFamily="18" charset="0"/>
              </a:rPr>
              <a:t>Solution</a:t>
            </a:r>
            <a:endParaRPr lang="en-IN" sz="4000" dirty="0">
              <a:effectLst/>
              <a:latin typeface="Times New Roman" panose="02020603050405020304" pitchFamily="18" charset="0"/>
              <a:ea typeface="Times New Roman" panose="02020603050405020304" pitchFamily="18" charset="0"/>
            </a:endParaRPr>
          </a:p>
          <a:p>
            <a:pPr marL="952500" marR="1618615">
              <a:lnSpc>
                <a:spcPct val="115000"/>
              </a:lnSpc>
              <a:spcBef>
                <a:spcPts val="660"/>
              </a:spcBef>
              <a:spcAft>
                <a:spcPts val="0"/>
              </a:spcAft>
            </a:pPr>
            <a:r>
              <a:rPr lang="en-US" sz="4000" dirty="0">
                <a:effectLst/>
                <a:latin typeface="Times New Roman" panose="02020603050405020304" pitchFamily="18" charset="0"/>
                <a:ea typeface="Times New Roman" panose="02020603050405020304" pitchFamily="18" charset="0"/>
              </a:rPr>
              <a:t>Sentence</a:t>
            </a:r>
            <a:r>
              <a:rPr lang="en-US" sz="4000" spc="-15" dirty="0">
                <a:effectLst/>
                <a:latin typeface="Times New Roman" panose="02020603050405020304" pitchFamily="18" charset="0"/>
                <a:ea typeface="Times New Roman" panose="02020603050405020304" pitchFamily="18" charset="0"/>
              </a:rPr>
              <a:t> </a:t>
            </a:r>
            <a:r>
              <a:rPr lang="en-US" sz="4000" dirty="0">
                <a:effectLst/>
                <a:latin typeface="Times New Roman" panose="02020603050405020304" pitchFamily="18" charset="0"/>
                <a:ea typeface="Times New Roman" panose="02020603050405020304" pitchFamily="18" charset="0"/>
              </a:rPr>
              <a:t>B</a:t>
            </a:r>
            <a:r>
              <a:rPr lang="en-US" sz="4000" spc="-20" dirty="0">
                <a:effectLst/>
                <a:latin typeface="Times New Roman" panose="02020603050405020304" pitchFamily="18" charset="0"/>
                <a:ea typeface="Times New Roman" panose="02020603050405020304" pitchFamily="18" charset="0"/>
              </a:rPr>
              <a:t> </a:t>
            </a:r>
            <a:r>
              <a:rPr lang="en-US" sz="4000" dirty="0">
                <a:effectLst/>
                <a:latin typeface="Times New Roman" panose="02020603050405020304" pitchFamily="18" charset="0"/>
                <a:ea typeface="Times New Roman" panose="02020603050405020304" pitchFamily="18" charset="0"/>
              </a:rPr>
              <a:t>has</a:t>
            </a:r>
            <a:r>
              <a:rPr lang="en-US" sz="4000" spc="-20" dirty="0">
                <a:effectLst/>
                <a:latin typeface="Times New Roman" panose="02020603050405020304" pitchFamily="18" charset="0"/>
                <a:ea typeface="Times New Roman" panose="02020603050405020304" pitchFamily="18" charset="0"/>
              </a:rPr>
              <a:t> </a:t>
            </a:r>
            <a:r>
              <a:rPr lang="en-US" sz="4000" dirty="0">
                <a:effectLst/>
                <a:latin typeface="Times New Roman" panose="02020603050405020304" pitchFamily="18" charset="0"/>
                <a:ea typeface="Times New Roman" panose="02020603050405020304" pitchFamily="18" charset="0"/>
              </a:rPr>
              <a:t>Marx</a:t>
            </a:r>
            <a:r>
              <a:rPr lang="en-US" sz="4000" spc="-10" dirty="0">
                <a:effectLst/>
                <a:latin typeface="Times New Roman" panose="02020603050405020304" pitchFamily="18" charset="0"/>
                <a:ea typeface="Times New Roman" panose="02020603050405020304" pitchFamily="18" charset="0"/>
              </a:rPr>
              <a:t> </a:t>
            </a:r>
            <a:r>
              <a:rPr lang="en-US" sz="4000" dirty="0">
                <a:effectLst/>
                <a:latin typeface="Times New Roman" panose="02020603050405020304" pitchFamily="18" charset="0"/>
                <a:ea typeface="Times New Roman" panose="02020603050405020304" pitchFamily="18" charset="0"/>
              </a:rPr>
              <a:t>(short</a:t>
            </a:r>
            <a:r>
              <a:rPr lang="en-US" sz="4000" spc="-20" dirty="0">
                <a:effectLst/>
                <a:latin typeface="Times New Roman" panose="02020603050405020304" pitchFamily="18" charset="0"/>
                <a:ea typeface="Times New Roman" panose="02020603050405020304" pitchFamily="18" charset="0"/>
              </a:rPr>
              <a:t> </a:t>
            </a:r>
            <a:r>
              <a:rPr lang="en-US" sz="4000" dirty="0">
                <a:effectLst/>
                <a:latin typeface="Times New Roman" panose="02020603050405020304" pitchFamily="18" charset="0"/>
                <a:ea typeface="Times New Roman" panose="02020603050405020304" pitchFamily="18" charset="0"/>
              </a:rPr>
              <a:t>form)</a:t>
            </a:r>
            <a:r>
              <a:rPr lang="en-US" sz="4000" spc="-15" dirty="0">
                <a:effectLst/>
                <a:latin typeface="Times New Roman" panose="02020603050405020304" pitchFamily="18" charset="0"/>
                <a:ea typeface="Times New Roman" panose="02020603050405020304" pitchFamily="18" charset="0"/>
              </a:rPr>
              <a:t> </a:t>
            </a:r>
            <a:r>
              <a:rPr lang="en-US" sz="4000" dirty="0">
                <a:effectLst/>
                <a:latin typeface="Times New Roman" panose="02020603050405020304" pitchFamily="18" charset="0"/>
                <a:ea typeface="Times New Roman" panose="02020603050405020304" pitchFamily="18" charset="0"/>
              </a:rPr>
              <a:t>and</a:t>
            </a:r>
            <a:r>
              <a:rPr lang="en-US" sz="4000" spc="-25" dirty="0">
                <a:effectLst/>
                <a:latin typeface="Times New Roman" panose="02020603050405020304" pitchFamily="18" charset="0"/>
                <a:ea typeface="Times New Roman" panose="02020603050405020304" pitchFamily="18" charset="0"/>
              </a:rPr>
              <a:t> </a:t>
            </a:r>
            <a:r>
              <a:rPr lang="en-US" sz="4000" dirty="0">
                <a:effectLst/>
                <a:latin typeface="Times New Roman" panose="02020603050405020304" pitchFamily="18" charset="0"/>
                <a:ea typeface="Times New Roman" panose="02020603050405020304" pitchFamily="18" charset="0"/>
              </a:rPr>
              <a:t>sentence</a:t>
            </a:r>
            <a:r>
              <a:rPr lang="en-US" sz="4000" spc="-15" dirty="0">
                <a:effectLst/>
                <a:latin typeface="Times New Roman" panose="02020603050405020304" pitchFamily="18" charset="0"/>
                <a:ea typeface="Times New Roman" panose="02020603050405020304" pitchFamily="18" charset="0"/>
              </a:rPr>
              <a:t> </a:t>
            </a:r>
            <a:r>
              <a:rPr lang="en-US" sz="4000" dirty="0">
                <a:effectLst/>
                <a:latin typeface="Times New Roman" panose="02020603050405020304" pitchFamily="18" charset="0"/>
                <a:ea typeface="Times New Roman" panose="02020603050405020304" pitchFamily="18" charset="0"/>
              </a:rPr>
              <a:t>C</a:t>
            </a:r>
            <a:r>
              <a:rPr lang="en-US" sz="4000" spc="-20" dirty="0">
                <a:effectLst/>
                <a:latin typeface="Times New Roman" panose="02020603050405020304" pitchFamily="18" charset="0"/>
                <a:ea typeface="Times New Roman" panose="02020603050405020304" pitchFamily="18" charset="0"/>
              </a:rPr>
              <a:t> </a:t>
            </a:r>
            <a:r>
              <a:rPr lang="en-US" sz="4000" dirty="0">
                <a:effectLst/>
                <a:latin typeface="Times New Roman" panose="02020603050405020304" pitchFamily="18" charset="0"/>
                <a:ea typeface="Times New Roman" panose="02020603050405020304" pitchFamily="18" charset="0"/>
              </a:rPr>
              <a:t>has</a:t>
            </a:r>
            <a:r>
              <a:rPr lang="en-US" sz="4000" spc="-20" dirty="0">
                <a:effectLst/>
                <a:latin typeface="Times New Roman" panose="02020603050405020304" pitchFamily="18" charset="0"/>
                <a:ea typeface="Times New Roman" panose="02020603050405020304" pitchFamily="18" charset="0"/>
              </a:rPr>
              <a:t> </a:t>
            </a:r>
            <a:r>
              <a:rPr lang="en-US" sz="4000" dirty="0">
                <a:effectLst/>
                <a:latin typeface="Times New Roman" panose="02020603050405020304" pitchFamily="18" charset="0"/>
                <a:ea typeface="Times New Roman" panose="02020603050405020304" pitchFamily="18" charset="0"/>
              </a:rPr>
              <a:t>Karl</a:t>
            </a:r>
            <a:r>
              <a:rPr lang="en-US" sz="4000" spc="-10" dirty="0">
                <a:effectLst/>
                <a:latin typeface="Times New Roman" panose="02020603050405020304" pitchFamily="18" charset="0"/>
                <a:ea typeface="Times New Roman" panose="02020603050405020304" pitchFamily="18" charset="0"/>
              </a:rPr>
              <a:t> </a:t>
            </a:r>
            <a:r>
              <a:rPr lang="en-US" sz="4000" dirty="0">
                <a:effectLst/>
                <a:latin typeface="Times New Roman" panose="02020603050405020304" pitchFamily="18" charset="0"/>
                <a:ea typeface="Times New Roman" panose="02020603050405020304" pitchFamily="18" charset="0"/>
              </a:rPr>
              <a:t>Marx</a:t>
            </a:r>
            <a:r>
              <a:rPr lang="en-US" sz="4000" spc="-10" dirty="0">
                <a:effectLst/>
                <a:latin typeface="Times New Roman" panose="02020603050405020304" pitchFamily="18" charset="0"/>
                <a:ea typeface="Times New Roman" panose="02020603050405020304" pitchFamily="18" charset="0"/>
              </a:rPr>
              <a:t> </a:t>
            </a:r>
            <a:r>
              <a:rPr lang="en-US" sz="4000" dirty="0">
                <a:effectLst/>
                <a:latin typeface="Times New Roman" panose="02020603050405020304" pitchFamily="18" charset="0"/>
                <a:ea typeface="Times New Roman" panose="02020603050405020304" pitchFamily="18" charset="0"/>
              </a:rPr>
              <a:t>(full</a:t>
            </a:r>
            <a:r>
              <a:rPr lang="en-US" sz="4000" spc="-20" dirty="0">
                <a:effectLst/>
                <a:latin typeface="Times New Roman" panose="02020603050405020304" pitchFamily="18" charset="0"/>
                <a:ea typeface="Times New Roman" panose="02020603050405020304" pitchFamily="18" charset="0"/>
              </a:rPr>
              <a:t> </a:t>
            </a:r>
            <a:r>
              <a:rPr lang="en-US" sz="4000" dirty="0">
                <a:effectLst/>
                <a:latin typeface="Times New Roman" panose="02020603050405020304" pitchFamily="18" charset="0"/>
                <a:ea typeface="Times New Roman" panose="02020603050405020304" pitchFamily="18" charset="0"/>
              </a:rPr>
              <a:t>form). So C will come before B.</a:t>
            </a:r>
            <a:endParaRPr lang="en-IN" sz="4000" dirty="0">
              <a:effectLst/>
              <a:latin typeface="Times New Roman" panose="02020603050405020304" pitchFamily="18" charset="0"/>
              <a:ea typeface="Times New Roman" panose="02020603050405020304" pitchFamily="18" charset="0"/>
            </a:endParaRPr>
          </a:p>
          <a:p>
            <a:pPr marL="952500" marR="1779905">
              <a:lnSpc>
                <a:spcPct val="115000"/>
              </a:lnSpc>
              <a:spcBef>
                <a:spcPts val="450"/>
              </a:spcBef>
              <a:spcAft>
                <a:spcPts val="0"/>
              </a:spcAft>
            </a:pPr>
            <a:r>
              <a:rPr lang="en-US" sz="4000" dirty="0">
                <a:effectLst/>
                <a:latin typeface="Times New Roman" panose="02020603050405020304" pitchFamily="18" charset="0"/>
                <a:ea typeface="Times New Roman" panose="02020603050405020304" pitchFamily="18" charset="0"/>
              </a:rPr>
              <a:t>Now</a:t>
            </a:r>
            <a:r>
              <a:rPr lang="en-US" sz="4000" spc="-10" dirty="0">
                <a:effectLst/>
                <a:latin typeface="Times New Roman" panose="02020603050405020304" pitchFamily="18" charset="0"/>
                <a:ea typeface="Times New Roman" panose="02020603050405020304" pitchFamily="18" charset="0"/>
              </a:rPr>
              <a:t> </a:t>
            </a:r>
            <a:r>
              <a:rPr lang="en-US" sz="4000" dirty="0">
                <a:effectLst/>
                <a:latin typeface="Times New Roman" panose="02020603050405020304" pitchFamily="18" charset="0"/>
                <a:ea typeface="Times New Roman" panose="02020603050405020304" pitchFamily="18" charset="0"/>
              </a:rPr>
              <a:t>look</a:t>
            </a:r>
            <a:r>
              <a:rPr lang="en-US" sz="4000" spc="-30" dirty="0">
                <a:effectLst/>
                <a:latin typeface="Times New Roman" panose="02020603050405020304" pitchFamily="18" charset="0"/>
                <a:ea typeface="Times New Roman" panose="02020603050405020304" pitchFamily="18" charset="0"/>
              </a:rPr>
              <a:t> </a:t>
            </a:r>
            <a:r>
              <a:rPr lang="en-US" sz="4000" dirty="0">
                <a:effectLst/>
                <a:latin typeface="Times New Roman" panose="02020603050405020304" pitchFamily="18" charset="0"/>
                <a:ea typeface="Times New Roman" panose="02020603050405020304" pitchFamily="18" charset="0"/>
              </a:rPr>
              <a:t>at</a:t>
            </a:r>
            <a:r>
              <a:rPr lang="en-US" sz="4000" spc="-5" dirty="0">
                <a:effectLst/>
                <a:latin typeface="Times New Roman" panose="02020603050405020304" pitchFamily="18" charset="0"/>
                <a:ea typeface="Times New Roman" panose="02020603050405020304" pitchFamily="18" charset="0"/>
              </a:rPr>
              <a:t> </a:t>
            </a:r>
            <a:r>
              <a:rPr lang="en-US" sz="4000" dirty="0">
                <a:effectLst/>
                <a:latin typeface="Times New Roman" panose="02020603050405020304" pitchFamily="18" charset="0"/>
                <a:ea typeface="Times New Roman" panose="02020603050405020304" pitchFamily="18" charset="0"/>
              </a:rPr>
              <a:t>the</a:t>
            </a:r>
            <a:r>
              <a:rPr lang="en-US" sz="4000" spc="-20" dirty="0">
                <a:effectLst/>
                <a:latin typeface="Times New Roman" panose="02020603050405020304" pitchFamily="18" charset="0"/>
                <a:ea typeface="Times New Roman" panose="02020603050405020304" pitchFamily="18" charset="0"/>
              </a:rPr>
              <a:t> </a:t>
            </a:r>
            <a:r>
              <a:rPr lang="en-US" sz="4000" dirty="0">
                <a:effectLst/>
                <a:latin typeface="Times New Roman" panose="02020603050405020304" pitchFamily="18" charset="0"/>
                <a:ea typeface="Times New Roman" panose="02020603050405020304" pitchFamily="18" charset="0"/>
              </a:rPr>
              <a:t>options.</a:t>
            </a:r>
            <a:r>
              <a:rPr lang="en-US" sz="4000" spc="-30" dirty="0">
                <a:effectLst/>
                <a:latin typeface="Times New Roman" panose="02020603050405020304" pitchFamily="18" charset="0"/>
                <a:ea typeface="Times New Roman" panose="02020603050405020304" pitchFamily="18" charset="0"/>
              </a:rPr>
              <a:t> </a:t>
            </a:r>
            <a:r>
              <a:rPr lang="en-US" sz="4000" dirty="0">
                <a:effectLst/>
                <a:latin typeface="Times New Roman" panose="02020603050405020304" pitchFamily="18" charset="0"/>
                <a:ea typeface="Times New Roman" panose="02020603050405020304" pitchFamily="18" charset="0"/>
              </a:rPr>
              <a:t>In option</a:t>
            </a:r>
            <a:r>
              <a:rPr lang="en-US" sz="4000" spc="-30" dirty="0">
                <a:effectLst/>
                <a:latin typeface="Times New Roman" panose="02020603050405020304" pitchFamily="18" charset="0"/>
                <a:ea typeface="Times New Roman" panose="02020603050405020304" pitchFamily="18" charset="0"/>
              </a:rPr>
              <a:t> </a:t>
            </a:r>
            <a:r>
              <a:rPr lang="en-US" sz="4000" dirty="0">
                <a:effectLst/>
                <a:latin typeface="Times New Roman" panose="02020603050405020304" pitchFamily="18" charset="0"/>
                <a:ea typeface="Times New Roman" panose="02020603050405020304" pitchFamily="18" charset="0"/>
              </a:rPr>
              <a:t>(a),</a:t>
            </a:r>
            <a:r>
              <a:rPr lang="en-US" sz="4000" spc="-5" dirty="0">
                <a:effectLst/>
                <a:latin typeface="Times New Roman" panose="02020603050405020304" pitchFamily="18" charset="0"/>
                <a:ea typeface="Times New Roman" panose="02020603050405020304" pitchFamily="18" charset="0"/>
              </a:rPr>
              <a:t> </a:t>
            </a:r>
            <a:r>
              <a:rPr lang="en-US" sz="4000" dirty="0">
                <a:effectLst/>
                <a:latin typeface="Times New Roman" panose="02020603050405020304" pitchFamily="18" charset="0"/>
                <a:ea typeface="Times New Roman" panose="02020603050405020304" pitchFamily="18" charset="0"/>
              </a:rPr>
              <a:t>(b)</a:t>
            </a:r>
            <a:r>
              <a:rPr lang="en-US" sz="4000" spc="-20" dirty="0">
                <a:effectLst/>
                <a:latin typeface="Times New Roman" panose="02020603050405020304" pitchFamily="18" charset="0"/>
                <a:ea typeface="Times New Roman" panose="02020603050405020304" pitchFamily="18" charset="0"/>
              </a:rPr>
              <a:t> </a:t>
            </a:r>
            <a:r>
              <a:rPr lang="en-US" sz="4000" dirty="0">
                <a:effectLst/>
                <a:latin typeface="Times New Roman" panose="02020603050405020304" pitchFamily="18" charset="0"/>
                <a:ea typeface="Times New Roman" panose="02020603050405020304" pitchFamily="18" charset="0"/>
              </a:rPr>
              <a:t>and</a:t>
            </a:r>
            <a:r>
              <a:rPr lang="en-US" sz="4000" spc="-5" dirty="0">
                <a:effectLst/>
                <a:latin typeface="Times New Roman" panose="02020603050405020304" pitchFamily="18" charset="0"/>
                <a:ea typeface="Times New Roman" panose="02020603050405020304" pitchFamily="18" charset="0"/>
              </a:rPr>
              <a:t> </a:t>
            </a:r>
            <a:r>
              <a:rPr lang="en-US" sz="4000" dirty="0">
                <a:effectLst/>
                <a:latin typeface="Times New Roman" panose="02020603050405020304" pitchFamily="18" charset="0"/>
                <a:ea typeface="Times New Roman" panose="02020603050405020304" pitchFamily="18" charset="0"/>
              </a:rPr>
              <a:t>(c),</a:t>
            </a:r>
            <a:r>
              <a:rPr lang="en-US" sz="4000" spc="-5" dirty="0">
                <a:effectLst/>
                <a:latin typeface="Times New Roman" panose="02020603050405020304" pitchFamily="18" charset="0"/>
                <a:ea typeface="Times New Roman" panose="02020603050405020304" pitchFamily="18" charset="0"/>
              </a:rPr>
              <a:t> </a:t>
            </a:r>
            <a:r>
              <a:rPr lang="en-US" sz="4000" dirty="0">
                <a:effectLst/>
                <a:latin typeface="Times New Roman" panose="02020603050405020304" pitchFamily="18" charset="0"/>
                <a:ea typeface="Times New Roman" panose="02020603050405020304" pitchFamily="18" charset="0"/>
              </a:rPr>
              <a:t>B</a:t>
            </a:r>
            <a:r>
              <a:rPr lang="en-US" sz="4000" spc="-15" dirty="0">
                <a:effectLst/>
                <a:latin typeface="Times New Roman" panose="02020603050405020304" pitchFamily="18" charset="0"/>
                <a:ea typeface="Times New Roman" panose="02020603050405020304" pitchFamily="18" charset="0"/>
              </a:rPr>
              <a:t> </a:t>
            </a:r>
            <a:r>
              <a:rPr lang="en-US" sz="4000" dirty="0">
                <a:effectLst/>
                <a:latin typeface="Times New Roman" panose="02020603050405020304" pitchFamily="18" charset="0"/>
                <a:ea typeface="Times New Roman" panose="02020603050405020304" pitchFamily="18" charset="0"/>
              </a:rPr>
              <a:t>is</a:t>
            </a:r>
            <a:r>
              <a:rPr lang="en-US" sz="4000" spc="-15" dirty="0">
                <a:effectLst/>
                <a:latin typeface="Times New Roman" panose="02020603050405020304" pitchFamily="18" charset="0"/>
                <a:ea typeface="Times New Roman" panose="02020603050405020304" pitchFamily="18" charset="0"/>
              </a:rPr>
              <a:t> </a:t>
            </a:r>
            <a:r>
              <a:rPr lang="en-US" sz="4000" dirty="0">
                <a:effectLst/>
                <a:latin typeface="Times New Roman" panose="02020603050405020304" pitchFamily="18" charset="0"/>
                <a:ea typeface="Times New Roman" panose="02020603050405020304" pitchFamily="18" charset="0"/>
              </a:rPr>
              <a:t>placed</a:t>
            </a:r>
            <a:r>
              <a:rPr lang="en-US" sz="4000" spc="-15" dirty="0">
                <a:effectLst/>
                <a:latin typeface="Times New Roman" panose="02020603050405020304" pitchFamily="18" charset="0"/>
                <a:ea typeface="Times New Roman" panose="02020603050405020304" pitchFamily="18" charset="0"/>
              </a:rPr>
              <a:t> </a:t>
            </a:r>
            <a:r>
              <a:rPr lang="en-US" sz="4000" dirty="0">
                <a:effectLst/>
                <a:latin typeface="Times New Roman" panose="02020603050405020304" pitchFamily="18" charset="0"/>
                <a:ea typeface="Times New Roman" panose="02020603050405020304" pitchFamily="18" charset="0"/>
              </a:rPr>
              <a:t>before C— hence, rejected. Option (d) is the right answer.</a:t>
            </a:r>
            <a:endParaRPr lang="en-IN" sz="4000" dirty="0">
              <a:effectLst/>
              <a:latin typeface="Times New Roman" panose="02020603050405020304" pitchFamily="18" charset="0"/>
              <a:ea typeface="Times New Roman" panose="02020603050405020304" pitchFamily="18" charset="0"/>
            </a:endParaRPr>
          </a:p>
          <a:p>
            <a:pPr>
              <a:spcBef>
                <a:spcPts val="1100"/>
              </a:spcBef>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p:txBody>
      </p:sp>
      <p:sp>
        <p:nvSpPr>
          <p:cNvPr id="9" name="Freeform 5"/>
          <p:cNvSpPr/>
          <p:nvPr/>
        </p:nvSpPr>
        <p:spPr>
          <a:xfrm>
            <a:off x="15608263" y="7508823"/>
            <a:ext cx="2406596" cy="2778177"/>
          </a:xfrm>
          <a:custGeom>
            <a:avLst/>
            <a:gdLst/>
            <a:ahLst/>
            <a:cxnLst/>
            <a:rect l="l" t="t" r="r" b="b"/>
            <a:pathLst>
              <a:path w="2406596" h="2778177">
                <a:moveTo>
                  <a:pt x="0" y="0"/>
                </a:moveTo>
                <a:lnTo>
                  <a:pt x="2406596" y="0"/>
                </a:lnTo>
                <a:lnTo>
                  <a:pt x="2406596" y="2778177"/>
                </a:lnTo>
                <a:lnTo>
                  <a:pt x="0" y="2778177"/>
                </a:lnTo>
                <a:lnTo>
                  <a:pt x="0" y="0"/>
                </a:lnTo>
                <a:close/>
              </a:path>
            </a:pathLst>
          </a:custGeom>
          <a:blipFill>
            <a:blip r:embed="rId2"/>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1"/>
            <a:stretch>
              <a:fillRect l="-16378" t="-3898" r="-15097" b="-3672"/>
            </a:stretch>
          </a:blipFill>
        </p:spPr>
      </p:sp>
      <p:sp>
        <p:nvSpPr>
          <p:cNvPr id="4" name="Freeform 4"/>
          <p:cNvSpPr/>
          <p:nvPr/>
        </p:nvSpPr>
        <p:spPr>
          <a:xfrm>
            <a:off x="0" y="0"/>
            <a:ext cx="1676400" cy="1562100"/>
          </a:xfrm>
          <a:custGeom>
            <a:avLst/>
            <a:gdLst/>
            <a:ahLst/>
            <a:cxnLst/>
            <a:rect l="l" t="t" r="r" b="b"/>
            <a:pathLst>
              <a:path w="2296191" h="2650726">
                <a:moveTo>
                  <a:pt x="0" y="0"/>
                </a:moveTo>
                <a:lnTo>
                  <a:pt x="2296191" y="0"/>
                </a:lnTo>
                <a:lnTo>
                  <a:pt x="2296191" y="2650726"/>
                </a:lnTo>
                <a:lnTo>
                  <a:pt x="0" y="2650726"/>
                </a:lnTo>
                <a:lnTo>
                  <a:pt x="0" y="0"/>
                </a:lnTo>
                <a:close/>
              </a:path>
            </a:pathLst>
          </a:custGeom>
          <a:blipFill>
            <a:blip r:embed="rId2"/>
            <a:stretch>
              <a:fillRect/>
            </a:stretch>
          </a:blipFill>
        </p:spPr>
      </p:sp>
      <p:sp>
        <p:nvSpPr>
          <p:cNvPr id="5" name="Freeform 5"/>
          <p:cNvSpPr/>
          <p:nvPr/>
        </p:nvSpPr>
        <p:spPr>
          <a:xfrm>
            <a:off x="15608263" y="7508823"/>
            <a:ext cx="2406596" cy="2778177"/>
          </a:xfrm>
          <a:custGeom>
            <a:avLst/>
            <a:gdLst/>
            <a:ahLst/>
            <a:cxnLst/>
            <a:rect l="l" t="t" r="r" b="b"/>
            <a:pathLst>
              <a:path w="2406596" h="2778177">
                <a:moveTo>
                  <a:pt x="0" y="0"/>
                </a:moveTo>
                <a:lnTo>
                  <a:pt x="2406596" y="0"/>
                </a:lnTo>
                <a:lnTo>
                  <a:pt x="2406596" y="2778177"/>
                </a:lnTo>
                <a:lnTo>
                  <a:pt x="0" y="2778177"/>
                </a:lnTo>
                <a:lnTo>
                  <a:pt x="0" y="0"/>
                </a:lnTo>
                <a:close/>
              </a:path>
            </a:pathLst>
          </a:custGeom>
          <a:blipFill>
            <a:blip r:embed="rId2"/>
            <a:stretch>
              <a:fillRect/>
            </a:stretch>
          </a:blipFill>
        </p:spPr>
      </p:sp>
      <p:sp>
        <p:nvSpPr>
          <p:cNvPr id="3" name="TextBox 2"/>
          <p:cNvSpPr txBox="1"/>
          <p:nvPr/>
        </p:nvSpPr>
        <p:spPr>
          <a:xfrm>
            <a:off x="990600" y="770258"/>
            <a:ext cx="16687800" cy="923330"/>
          </a:xfrm>
          <a:prstGeom prst="rect">
            <a:avLst/>
          </a:prstGeom>
          <a:noFill/>
        </p:spPr>
        <p:txBody>
          <a:bodyPr wrap="square" rtlCol="0">
            <a:spAutoFit/>
          </a:bodyPr>
          <a:lstStyle/>
          <a:p>
            <a:r>
              <a:rPr lang="en-US" sz="3600" spc="-11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3. TIME SEQUENCE APPROACH (TSA)</a:t>
            </a:r>
            <a:endParaRPr lang="en-US" sz="3600" spc="-111" dirty="0">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endParaRPr lang="en-IN" dirty="0"/>
          </a:p>
        </p:txBody>
      </p:sp>
      <p:sp>
        <p:nvSpPr>
          <p:cNvPr id="7" name="TextBox 6"/>
          <p:cNvSpPr txBox="1"/>
          <p:nvPr/>
        </p:nvSpPr>
        <p:spPr>
          <a:xfrm>
            <a:off x="874294" y="1766688"/>
            <a:ext cx="16423105" cy="1987724"/>
          </a:xfrm>
          <a:prstGeom prst="rect">
            <a:avLst/>
          </a:prstGeom>
          <a:noFill/>
        </p:spPr>
        <p:txBody>
          <a:bodyPr wrap="square">
            <a:spAutoFit/>
          </a:bodyPr>
          <a:lstStyle/>
          <a:p>
            <a:pPr>
              <a:spcBef>
                <a:spcPts val="1100"/>
              </a:spcBef>
            </a:pPr>
            <a:r>
              <a:rPr lang="en-US" sz="3200" dirty="0">
                <a:effectLst/>
                <a:latin typeface="Times New Roman" panose="02020603050405020304" pitchFamily="18" charset="0"/>
                <a:ea typeface="Times New Roman" panose="02020603050405020304" pitchFamily="18" charset="0"/>
              </a:rPr>
              <a:t>This</a:t>
            </a:r>
            <a:r>
              <a:rPr lang="en-US" sz="3200" spc="-1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provides</a:t>
            </a:r>
            <a:r>
              <a:rPr lang="en-US" sz="3200" spc="-1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a</a:t>
            </a:r>
            <a:r>
              <a:rPr lang="en-US" sz="3200" spc="-20"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way</a:t>
            </a:r>
            <a:r>
              <a:rPr lang="en-US" sz="3200" spc="-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for</a:t>
            </a:r>
            <a:r>
              <a:rPr lang="en-US" sz="3200" spc="-10"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us to identify the correct sequence of the sentences by arranging the sentences using their proper time sequence. Some words through which a time sequence may be indicated are – Before, after, later, when, etc.</a:t>
            </a:r>
            <a:endParaRPr lang="en-IN" sz="3200" dirty="0">
              <a:effectLst/>
              <a:latin typeface="Times New Roman" panose="02020603050405020304" pitchFamily="18" charset="0"/>
              <a:ea typeface="Times New Roman" panose="02020603050405020304" pitchFamily="18" charset="0"/>
            </a:endParaRPr>
          </a:p>
          <a:p>
            <a:pPr>
              <a:spcBef>
                <a:spcPts val="1100"/>
              </a:spcBef>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p:txBody>
      </p:sp>
      <p:sp>
        <p:nvSpPr>
          <p:cNvPr id="8" name="TextBox 7"/>
          <p:cNvSpPr txBox="1"/>
          <p:nvPr/>
        </p:nvSpPr>
        <p:spPr>
          <a:xfrm>
            <a:off x="601152" y="3366481"/>
            <a:ext cx="17686847" cy="7198894"/>
          </a:xfrm>
          <a:prstGeom prst="rect">
            <a:avLst/>
          </a:prstGeom>
          <a:noFill/>
        </p:spPr>
        <p:txBody>
          <a:bodyPr wrap="square" rtlCol="0">
            <a:spAutoFit/>
          </a:bodyPr>
          <a:lstStyle/>
          <a:p>
            <a:pPr marL="952500"/>
            <a:r>
              <a:rPr lang="en-US" sz="3200" dirty="0">
                <a:solidFill>
                  <a:srgbClr val="006FC0"/>
                </a:solidFill>
                <a:effectLst/>
                <a:latin typeface="Times New Roman" panose="02020603050405020304" pitchFamily="18" charset="0"/>
                <a:ea typeface="Times New Roman" panose="02020603050405020304" pitchFamily="18" charset="0"/>
              </a:rPr>
              <a:t>Example</a:t>
            </a:r>
            <a:r>
              <a:rPr lang="en-US" sz="3200" spc="-5" dirty="0">
                <a:solidFill>
                  <a:srgbClr val="006FC0"/>
                </a:solidFill>
                <a:effectLst/>
                <a:latin typeface="Times New Roman" panose="02020603050405020304" pitchFamily="18" charset="0"/>
                <a:ea typeface="Times New Roman" panose="02020603050405020304" pitchFamily="18" charset="0"/>
              </a:rPr>
              <a:t> </a:t>
            </a:r>
            <a:endParaRPr lang="en-IN" sz="3200" dirty="0">
              <a:effectLst/>
              <a:latin typeface="Times New Roman" panose="02020603050405020304" pitchFamily="18" charset="0"/>
              <a:ea typeface="Times New Roman" panose="02020603050405020304" pitchFamily="18" charset="0"/>
            </a:endParaRPr>
          </a:p>
          <a:p>
            <a:pPr marR="1764665" lvl="0">
              <a:lnSpc>
                <a:spcPct val="115000"/>
              </a:lnSpc>
              <a:spcBef>
                <a:spcPts val="650"/>
              </a:spcBef>
              <a:spcAft>
                <a:spcPts val="0"/>
              </a:spcAft>
              <a:buSzPts val="1200"/>
              <a:tabLst>
                <a:tab pos="1137920" algn="l"/>
              </a:tabLst>
            </a:pPr>
            <a:r>
              <a:rPr lang="en-US" sz="3200" spc="-5" dirty="0">
                <a:effectLst/>
                <a:latin typeface="Times New Roman" panose="02020603050405020304" pitchFamily="18" charset="0"/>
                <a:ea typeface="Times New Roman" panose="02020603050405020304" pitchFamily="18" charset="0"/>
              </a:rPr>
              <a:t>A. Then two astronomers—the German, Johannes Kepler, and the Italian, Galileo</a:t>
            </a:r>
            <a:r>
              <a:rPr lang="en-US" sz="3200" spc="-15"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Galilei—started</a:t>
            </a:r>
            <a:r>
              <a:rPr lang="en-US" sz="3200" spc="-25"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publicly</a:t>
            </a:r>
            <a:r>
              <a:rPr lang="en-US" sz="3200" spc="-25"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to</a:t>
            </a:r>
            <a:r>
              <a:rPr lang="en-US" sz="3200" spc="-25"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support</a:t>
            </a:r>
            <a:r>
              <a:rPr lang="en-US" sz="3200" spc="-25"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the</a:t>
            </a:r>
            <a:r>
              <a:rPr lang="en-US" sz="3200" spc="-30"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Copernican</a:t>
            </a:r>
            <a:r>
              <a:rPr lang="en-US" sz="3200" spc="-15"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theory,</a:t>
            </a:r>
            <a:r>
              <a:rPr lang="en-US" sz="3200" spc="-15"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despite the fact that the orbits it predicted did not quite match the ones observed.</a:t>
            </a:r>
            <a:endParaRPr lang="en-IN" sz="3200" spc="-5" dirty="0">
              <a:effectLst/>
              <a:latin typeface="Times New Roman" panose="02020603050405020304" pitchFamily="18" charset="0"/>
              <a:ea typeface="Times New Roman" panose="02020603050405020304" pitchFamily="18" charset="0"/>
            </a:endParaRPr>
          </a:p>
          <a:p>
            <a:pPr marR="1828800" lvl="0">
              <a:lnSpc>
                <a:spcPct val="115000"/>
              </a:lnSpc>
              <a:spcBef>
                <a:spcPts val="460"/>
              </a:spcBef>
              <a:spcAft>
                <a:spcPts val="0"/>
              </a:spcAft>
              <a:buSzPts val="1200"/>
              <a:tabLst>
                <a:tab pos="1130300" algn="l"/>
              </a:tabLst>
            </a:pPr>
            <a:r>
              <a:rPr lang="en-US" sz="3200" spc="-5" dirty="0">
                <a:effectLst/>
                <a:latin typeface="Times New Roman" panose="02020603050405020304" pitchFamily="18" charset="0"/>
                <a:ea typeface="Times New Roman" panose="02020603050405020304" pitchFamily="18" charset="0"/>
              </a:rPr>
              <a:t>B. His</a:t>
            </a:r>
            <a:r>
              <a:rPr lang="en-US" sz="3200" spc="-15"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idea</a:t>
            </a:r>
            <a:r>
              <a:rPr lang="en-US" sz="3200" spc="-20"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was that</a:t>
            </a:r>
            <a:r>
              <a:rPr lang="en-US" sz="3200" spc="-15"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the</a:t>
            </a:r>
            <a:r>
              <a:rPr lang="en-US" sz="3200" spc="-20"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sun</a:t>
            </a:r>
            <a:r>
              <a:rPr lang="en-US" sz="3200" spc="-15"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was stationary</a:t>
            </a:r>
            <a:r>
              <a:rPr lang="en-US" sz="3200" spc="-15"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at</a:t>
            </a:r>
            <a:r>
              <a:rPr lang="en-US" sz="3200" spc="-15"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the</a:t>
            </a:r>
            <a:r>
              <a:rPr lang="en-US" sz="3200" spc="-20" dirty="0">
                <a:effectLst/>
                <a:latin typeface="Times New Roman" panose="02020603050405020304" pitchFamily="18" charset="0"/>
                <a:ea typeface="Times New Roman" panose="02020603050405020304" pitchFamily="18" charset="0"/>
              </a:rPr>
              <a:t> </a:t>
            </a:r>
            <a:r>
              <a:rPr lang="en-US" sz="3200" spc="-5" dirty="0" err="1">
                <a:effectLst/>
                <a:latin typeface="Times New Roman" panose="02020603050405020304" pitchFamily="18" charset="0"/>
                <a:ea typeface="Times New Roman" panose="02020603050405020304" pitchFamily="18" charset="0"/>
              </a:rPr>
              <a:t>centre</a:t>
            </a:r>
            <a:r>
              <a:rPr lang="en-US" sz="3200" spc="-10"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and that</a:t>
            </a:r>
            <a:r>
              <a:rPr lang="en-US" sz="3200" spc="-15"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the</a:t>
            </a:r>
            <a:r>
              <a:rPr lang="en-US" sz="3200" spc="-20"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earth and the planets move in circular orbits around the sun.</a:t>
            </a:r>
            <a:endParaRPr lang="en-IN" sz="3200" spc="-5" dirty="0">
              <a:effectLst/>
              <a:latin typeface="Times New Roman" panose="02020603050405020304" pitchFamily="18" charset="0"/>
              <a:ea typeface="Times New Roman" panose="02020603050405020304" pitchFamily="18" charset="0"/>
            </a:endParaRPr>
          </a:p>
          <a:p>
            <a:pPr marR="2082165" lvl="0">
              <a:lnSpc>
                <a:spcPct val="115000"/>
              </a:lnSpc>
              <a:spcBef>
                <a:spcPts val="450"/>
              </a:spcBef>
              <a:spcAft>
                <a:spcPts val="0"/>
              </a:spcAft>
              <a:buSzPts val="1200"/>
              <a:tabLst>
                <a:tab pos="1130300" algn="l"/>
              </a:tabLst>
            </a:pPr>
            <a:r>
              <a:rPr lang="en-US" sz="3200" spc="-5" dirty="0">
                <a:effectLst/>
                <a:latin typeface="Times New Roman" panose="02020603050405020304" pitchFamily="18" charset="0"/>
                <a:ea typeface="Times New Roman" panose="02020603050405020304" pitchFamily="18" charset="0"/>
              </a:rPr>
              <a:t>C. A</a:t>
            </a:r>
            <a:r>
              <a:rPr lang="en-US" sz="3200" spc="-20"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simple</a:t>
            </a:r>
            <a:r>
              <a:rPr lang="en-US" sz="3200" spc="-20"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model</a:t>
            </a:r>
            <a:r>
              <a:rPr lang="en-US" sz="3200" spc="-15"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was</a:t>
            </a:r>
            <a:r>
              <a:rPr lang="en-US" sz="3200" spc="-15"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proposed in</a:t>
            </a:r>
            <a:r>
              <a:rPr lang="en-US" sz="3200" spc="-15"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1514</a:t>
            </a:r>
            <a:r>
              <a:rPr lang="en-US" sz="3200" spc="-15"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by</a:t>
            </a:r>
            <a:r>
              <a:rPr lang="en-US" sz="3200" spc="-15"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a</a:t>
            </a:r>
            <a:r>
              <a:rPr lang="en-US" sz="3200" spc="-20"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Polish</a:t>
            </a:r>
            <a:r>
              <a:rPr lang="en-US" sz="3200" spc="-30"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priest,</a:t>
            </a:r>
            <a:r>
              <a:rPr lang="en-US" sz="3200" spc="-15"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Nicholas </a:t>
            </a:r>
            <a:r>
              <a:rPr lang="en-US" sz="3200" spc="-10" dirty="0">
                <a:effectLst/>
                <a:latin typeface="Times New Roman" panose="02020603050405020304" pitchFamily="18" charset="0"/>
                <a:ea typeface="Times New Roman" panose="02020603050405020304" pitchFamily="18" charset="0"/>
              </a:rPr>
              <a:t>Copernicus.</a:t>
            </a:r>
            <a:endParaRPr lang="en-IN" sz="3200" spc="-5" dirty="0">
              <a:effectLst/>
              <a:latin typeface="Times New Roman" panose="02020603050405020304" pitchFamily="18" charset="0"/>
              <a:ea typeface="Times New Roman" panose="02020603050405020304" pitchFamily="18" charset="0"/>
            </a:endParaRPr>
          </a:p>
          <a:p>
            <a:pPr lvl="0">
              <a:spcBef>
                <a:spcPts val="450"/>
              </a:spcBef>
              <a:spcAft>
                <a:spcPts val="0"/>
              </a:spcAft>
              <a:buSzPts val="1200"/>
              <a:tabLst>
                <a:tab pos="1137920" algn="l"/>
              </a:tabLst>
            </a:pPr>
            <a:r>
              <a:rPr lang="en-US" sz="3200" spc="-5" dirty="0">
                <a:effectLst/>
                <a:latin typeface="Times New Roman" panose="02020603050405020304" pitchFamily="18" charset="0"/>
                <a:ea typeface="Times New Roman" panose="02020603050405020304" pitchFamily="18" charset="0"/>
              </a:rPr>
              <a:t>D. Nearly</a:t>
            </a:r>
            <a:r>
              <a:rPr lang="en-US" sz="3200" spc="-10"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a</a:t>
            </a:r>
            <a:r>
              <a:rPr lang="en-US" sz="3200" spc="-15"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century passed before</a:t>
            </a:r>
            <a:r>
              <a:rPr lang="en-US" sz="3200" spc="5"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this</a:t>
            </a:r>
            <a:r>
              <a:rPr lang="en-US" sz="3200" spc="-20"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idea was</a:t>
            </a:r>
            <a:r>
              <a:rPr lang="en-US" sz="3200" spc="-10" dirty="0">
                <a:effectLst/>
                <a:latin typeface="Times New Roman" panose="02020603050405020304" pitchFamily="18" charset="0"/>
                <a:ea typeface="Times New Roman" panose="02020603050405020304" pitchFamily="18" charset="0"/>
              </a:rPr>
              <a:t> </a:t>
            </a:r>
            <a:r>
              <a:rPr lang="en-US" sz="3200" spc="-5" dirty="0">
                <a:effectLst/>
                <a:latin typeface="Times New Roman" panose="02020603050405020304" pitchFamily="18" charset="0"/>
                <a:ea typeface="Times New Roman" panose="02020603050405020304" pitchFamily="18" charset="0"/>
              </a:rPr>
              <a:t>taken</a:t>
            </a:r>
            <a:r>
              <a:rPr lang="en-US" sz="3200" spc="5" dirty="0">
                <a:effectLst/>
                <a:latin typeface="Times New Roman" panose="02020603050405020304" pitchFamily="18" charset="0"/>
                <a:ea typeface="Times New Roman" panose="02020603050405020304" pitchFamily="18" charset="0"/>
              </a:rPr>
              <a:t> </a:t>
            </a:r>
            <a:r>
              <a:rPr lang="en-US" sz="3200" spc="-10" dirty="0">
                <a:effectLst/>
                <a:latin typeface="Times New Roman" panose="02020603050405020304" pitchFamily="18" charset="0"/>
                <a:ea typeface="Times New Roman" panose="02020603050405020304" pitchFamily="18" charset="0"/>
              </a:rPr>
              <a:t>seriously.</a:t>
            </a:r>
            <a:endParaRPr lang="en-IN" sz="3200" spc="-5" dirty="0">
              <a:effectLst/>
              <a:latin typeface="Times New Roman" panose="02020603050405020304" pitchFamily="18" charset="0"/>
              <a:ea typeface="Times New Roman" panose="02020603050405020304" pitchFamily="18" charset="0"/>
            </a:endParaRPr>
          </a:p>
          <a:p>
            <a:pPr>
              <a:spcBef>
                <a:spcPts val="1160"/>
              </a:spcBef>
            </a:pPr>
            <a:br>
              <a:rPr lang="en-US" sz="3200" dirty="0">
                <a:effectLst/>
                <a:latin typeface="Calibri" panose="020F0502020204030204" charset="0"/>
                <a:ea typeface="SimSun" panose="02010600030101010101" pitchFamily="2" charset="-122"/>
                <a:cs typeface="Mangal" panose="02040503050203030202" pitchFamily="18" charset="0"/>
              </a:rPr>
            </a:br>
            <a:r>
              <a:rPr lang="en-US" sz="3200" dirty="0">
                <a:effectLst/>
                <a:latin typeface="Times New Roman" panose="02020603050405020304" pitchFamily="18" charset="0"/>
                <a:ea typeface="Times New Roman" panose="02020603050405020304" pitchFamily="18" charset="0"/>
              </a:rPr>
              <a:t> </a:t>
            </a:r>
            <a:r>
              <a:rPr lang="en-IN" sz="3200" dirty="0">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(a)</a:t>
            </a:r>
            <a:r>
              <a:rPr lang="en-US" sz="3200" spc="-1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CADB</a:t>
            </a:r>
            <a:r>
              <a:rPr lang="en-US" sz="3200" spc="-10"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(b) </a:t>
            </a:r>
            <a:r>
              <a:rPr lang="en-US" sz="3200" spc="-20" dirty="0">
                <a:effectLst/>
                <a:latin typeface="Times New Roman" panose="02020603050405020304" pitchFamily="18" charset="0"/>
                <a:ea typeface="Times New Roman" panose="02020603050405020304" pitchFamily="18" charset="0"/>
              </a:rPr>
              <a:t>BCAD</a:t>
            </a:r>
            <a:endParaRPr lang="en-IN" sz="3200" dirty="0">
              <a:effectLst/>
              <a:latin typeface="Times New Roman" panose="02020603050405020304" pitchFamily="18" charset="0"/>
              <a:ea typeface="Times New Roman" panose="02020603050405020304" pitchFamily="18" charset="0"/>
            </a:endParaRPr>
          </a:p>
          <a:p>
            <a:pPr marL="952500">
              <a:spcBef>
                <a:spcPts val="650"/>
              </a:spcBef>
              <a:spcAft>
                <a:spcPts val="0"/>
              </a:spcAft>
            </a:pPr>
            <a:r>
              <a:rPr lang="en-US" sz="3200" dirty="0">
                <a:effectLst/>
                <a:latin typeface="Times New Roman" panose="02020603050405020304" pitchFamily="18" charset="0"/>
                <a:ea typeface="Times New Roman" panose="02020603050405020304" pitchFamily="18" charset="0"/>
              </a:rPr>
              <a:t>(c)</a:t>
            </a:r>
            <a:r>
              <a:rPr lang="en-US" sz="3200" spc="-1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CBDA</a:t>
            </a:r>
            <a:r>
              <a:rPr lang="en-US" sz="3200" spc="-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(d)</a:t>
            </a:r>
            <a:r>
              <a:rPr lang="en-US" sz="3200" spc="-5" dirty="0">
                <a:effectLst/>
                <a:latin typeface="Times New Roman" panose="02020603050405020304" pitchFamily="18" charset="0"/>
                <a:ea typeface="Times New Roman" panose="02020603050405020304" pitchFamily="18" charset="0"/>
              </a:rPr>
              <a:t> </a:t>
            </a:r>
            <a:r>
              <a:rPr lang="en-US" sz="3200" spc="-20" dirty="0">
                <a:effectLst/>
                <a:latin typeface="Times New Roman" panose="02020603050405020304" pitchFamily="18" charset="0"/>
                <a:ea typeface="Times New Roman" panose="02020603050405020304" pitchFamily="18" charset="0"/>
              </a:rPr>
              <a:t>CDBA</a:t>
            </a:r>
            <a:endParaRPr lang="en-IN" sz="3200" dirty="0">
              <a:effectLst/>
              <a:latin typeface="Times New Roman" panose="02020603050405020304" pitchFamily="18" charset="0"/>
              <a:ea typeface="Times New Roman" panose="02020603050405020304" pitchFamily="18" charset="0"/>
            </a:endParaRPr>
          </a:p>
          <a:p>
            <a:pPr>
              <a:spcBef>
                <a:spcPts val="1315"/>
              </a:spcBef>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1"/>
            <a:stretch>
              <a:fillRect l="-16378" t="-3898" r="-15097" b="-3672"/>
            </a:stretch>
          </a:blipFill>
        </p:spPr>
      </p:sp>
      <p:sp>
        <p:nvSpPr>
          <p:cNvPr id="4" name="Freeform 4"/>
          <p:cNvSpPr/>
          <p:nvPr/>
        </p:nvSpPr>
        <p:spPr>
          <a:xfrm>
            <a:off x="0" y="0"/>
            <a:ext cx="1676400" cy="1562100"/>
          </a:xfrm>
          <a:custGeom>
            <a:avLst/>
            <a:gdLst/>
            <a:ahLst/>
            <a:cxnLst/>
            <a:rect l="l" t="t" r="r" b="b"/>
            <a:pathLst>
              <a:path w="2296191" h="2650726">
                <a:moveTo>
                  <a:pt x="0" y="0"/>
                </a:moveTo>
                <a:lnTo>
                  <a:pt x="2296191" y="0"/>
                </a:lnTo>
                <a:lnTo>
                  <a:pt x="2296191" y="2650726"/>
                </a:lnTo>
                <a:lnTo>
                  <a:pt x="0" y="2650726"/>
                </a:lnTo>
                <a:lnTo>
                  <a:pt x="0" y="0"/>
                </a:lnTo>
                <a:close/>
              </a:path>
            </a:pathLst>
          </a:custGeom>
          <a:blipFill>
            <a:blip r:embed="rId2"/>
            <a:stretch>
              <a:fillRect/>
            </a:stretch>
          </a:blipFill>
        </p:spPr>
      </p:sp>
      <p:sp>
        <p:nvSpPr>
          <p:cNvPr id="7" name="Freeform 3"/>
          <p:cNvSpPr/>
          <p:nvPr/>
        </p:nvSpPr>
        <p:spPr>
          <a:xfrm>
            <a:off x="643693" y="1239429"/>
            <a:ext cx="17289377" cy="7808141"/>
          </a:xfrm>
          <a:custGeom>
            <a:avLst/>
            <a:gdLst/>
            <a:ahLst/>
            <a:cxnLst/>
            <a:rect l="l" t="t" r="r" b="b"/>
            <a:pathLst>
              <a:path w="14540313" h="7878206">
                <a:moveTo>
                  <a:pt x="0" y="0"/>
                </a:moveTo>
                <a:lnTo>
                  <a:pt x="14540314" y="0"/>
                </a:lnTo>
                <a:lnTo>
                  <a:pt x="14540314" y="7878206"/>
                </a:lnTo>
                <a:lnTo>
                  <a:pt x="0" y="7878206"/>
                </a:lnTo>
                <a:lnTo>
                  <a:pt x="0" y="0"/>
                </a:lnTo>
                <a:close/>
              </a:path>
            </a:pathLst>
          </a:custGeom>
          <a:blipFill>
            <a:blip r:embed="rId3"/>
            <a:stretch>
              <a:fillRect/>
            </a:stretch>
          </a:blipFill>
        </p:spPr>
      </p:sp>
      <p:sp>
        <p:nvSpPr>
          <p:cNvPr id="8" name="TextBox 7"/>
          <p:cNvSpPr txBox="1"/>
          <p:nvPr/>
        </p:nvSpPr>
        <p:spPr>
          <a:xfrm>
            <a:off x="1261307" y="2589466"/>
            <a:ext cx="16383000" cy="5108065"/>
          </a:xfrm>
          <a:prstGeom prst="rect">
            <a:avLst/>
          </a:prstGeom>
          <a:noFill/>
        </p:spPr>
        <p:txBody>
          <a:bodyPr wrap="square">
            <a:spAutoFit/>
          </a:bodyPr>
          <a:lstStyle/>
          <a:p>
            <a:pPr marL="952500">
              <a:spcBef>
                <a:spcPts val="5"/>
              </a:spcBef>
              <a:spcAft>
                <a:spcPts val="0"/>
              </a:spcAft>
            </a:pPr>
            <a:r>
              <a:rPr lang="en-US" sz="3200" spc="-10" dirty="0">
                <a:solidFill>
                  <a:srgbClr val="006FC0"/>
                </a:solidFill>
                <a:effectLst/>
                <a:latin typeface="Times New Roman" panose="02020603050405020304" pitchFamily="18" charset="0"/>
                <a:ea typeface="Times New Roman" panose="02020603050405020304" pitchFamily="18" charset="0"/>
              </a:rPr>
              <a:t>Solution</a:t>
            </a:r>
            <a:endParaRPr lang="en-IN" sz="3200" dirty="0">
              <a:effectLst/>
              <a:latin typeface="Times New Roman" panose="02020603050405020304" pitchFamily="18" charset="0"/>
              <a:ea typeface="Times New Roman" panose="02020603050405020304" pitchFamily="18" charset="0"/>
            </a:endParaRPr>
          </a:p>
          <a:p>
            <a:pPr marL="952500" marR="1618615">
              <a:lnSpc>
                <a:spcPct val="115000"/>
              </a:lnSpc>
              <a:spcBef>
                <a:spcPts val="660"/>
              </a:spcBef>
              <a:spcAft>
                <a:spcPts val="0"/>
              </a:spcAft>
            </a:pPr>
            <a:r>
              <a:rPr lang="en-US" sz="3200" dirty="0">
                <a:effectLst/>
                <a:latin typeface="Times New Roman" panose="02020603050405020304" pitchFamily="18" charset="0"/>
                <a:ea typeface="Times New Roman" panose="02020603050405020304" pitchFamily="18" charset="0"/>
              </a:rPr>
              <a:t>In</a:t>
            </a:r>
            <a:r>
              <a:rPr lang="en-US" sz="3200" spc="-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the</a:t>
            </a:r>
            <a:r>
              <a:rPr lang="en-US" sz="3200" spc="-10"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above</a:t>
            </a:r>
            <a:r>
              <a:rPr lang="en-US" sz="3200" spc="-10"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example</a:t>
            </a:r>
            <a:r>
              <a:rPr lang="en-US" sz="3200" spc="-20"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you</a:t>
            </a:r>
            <a:r>
              <a:rPr lang="en-US" sz="3200" spc="-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will</a:t>
            </a:r>
            <a:r>
              <a:rPr lang="en-US" sz="3200" spc="-1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observe</a:t>
            </a:r>
            <a:r>
              <a:rPr lang="en-US" sz="3200" spc="-10"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that</a:t>
            </a:r>
            <a:r>
              <a:rPr lang="en-US" sz="3200" spc="-1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the</a:t>
            </a:r>
            <a:r>
              <a:rPr lang="en-US" sz="3200" spc="-20"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flow</a:t>
            </a:r>
            <a:r>
              <a:rPr lang="en-US" sz="3200" spc="-20"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of</a:t>
            </a:r>
            <a:r>
              <a:rPr lang="en-US" sz="3200" spc="-20"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logic</a:t>
            </a:r>
            <a:r>
              <a:rPr lang="en-US" sz="3200" spc="-10"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is</a:t>
            </a:r>
            <a:r>
              <a:rPr lang="en-US" sz="3200" spc="-1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in</a:t>
            </a:r>
            <a:r>
              <a:rPr lang="en-US" sz="3200" spc="-1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the</a:t>
            </a:r>
            <a:r>
              <a:rPr lang="en-US" sz="3200" spc="-20"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form</a:t>
            </a:r>
            <a:r>
              <a:rPr lang="en-US" sz="3200" spc="-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of a time sequence which flows from the oldest time period to a more contemporary time</a:t>
            </a:r>
            <a:endParaRPr lang="en-IN" sz="3200" dirty="0">
              <a:effectLst/>
              <a:latin typeface="Times New Roman" panose="02020603050405020304" pitchFamily="18" charset="0"/>
              <a:ea typeface="Times New Roman" panose="02020603050405020304" pitchFamily="18" charset="0"/>
            </a:endParaRPr>
          </a:p>
          <a:p>
            <a:pPr marL="952500" marR="1618615">
              <a:lnSpc>
                <a:spcPct val="115000"/>
              </a:lnSpc>
              <a:spcBef>
                <a:spcPts val="445"/>
              </a:spcBef>
              <a:spcAft>
                <a:spcPts val="0"/>
              </a:spcAft>
            </a:pPr>
            <a:r>
              <a:rPr lang="en-US" sz="3200" dirty="0">
                <a:effectLst/>
                <a:latin typeface="Times New Roman" panose="02020603050405020304" pitchFamily="18" charset="0"/>
                <a:ea typeface="Times New Roman" panose="02020603050405020304" pitchFamily="18" charset="0"/>
              </a:rPr>
              <a:t>period.</a:t>
            </a:r>
            <a:r>
              <a:rPr lang="en-US" sz="3200" spc="-10"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Therefore,</a:t>
            </a:r>
            <a:r>
              <a:rPr lang="en-US" sz="3200" spc="-10"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Sentence</a:t>
            </a:r>
            <a:r>
              <a:rPr lang="en-US" sz="3200" spc="-1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C</a:t>
            </a:r>
            <a:r>
              <a:rPr lang="en-US" sz="3200" spc="-30"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will</a:t>
            </a:r>
            <a:r>
              <a:rPr lang="en-US" sz="3200" spc="-20"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be</a:t>
            </a:r>
            <a:r>
              <a:rPr lang="en-US" sz="3200" spc="-2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the</a:t>
            </a:r>
            <a:r>
              <a:rPr lang="en-US" sz="3200" spc="-1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first</a:t>
            </a:r>
            <a:r>
              <a:rPr lang="en-US" sz="3200" spc="-20"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sentence.</a:t>
            </a:r>
            <a:r>
              <a:rPr lang="en-US" sz="3200" spc="-20"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Sentence</a:t>
            </a:r>
            <a:r>
              <a:rPr lang="en-US" sz="3200" spc="-1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B</a:t>
            </a:r>
            <a:r>
              <a:rPr lang="en-US" sz="3200" spc="-30"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expands upon the “simple model” proposed, hence, it will be the sentence following</a:t>
            </a:r>
            <a:endParaRPr lang="en-IN" sz="3200" dirty="0">
              <a:effectLst/>
              <a:latin typeface="Times New Roman" panose="02020603050405020304" pitchFamily="18" charset="0"/>
              <a:ea typeface="Times New Roman" panose="02020603050405020304" pitchFamily="18" charset="0"/>
            </a:endParaRPr>
          </a:p>
          <a:p>
            <a:pPr marL="952500" marR="1618615">
              <a:lnSpc>
                <a:spcPct val="115000"/>
              </a:lnSpc>
              <a:spcAft>
                <a:spcPts val="0"/>
              </a:spcAft>
            </a:pPr>
            <a:r>
              <a:rPr lang="en-US" sz="3200" dirty="0">
                <a:effectLst/>
                <a:latin typeface="Times New Roman" panose="02020603050405020304" pitchFamily="18" charset="0"/>
                <a:ea typeface="Times New Roman" panose="02020603050405020304" pitchFamily="18" charset="0"/>
              </a:rPr>
              <a:t>C. The next sentence in the order of chronology is C—nearly a century passed,</a:t>
            </a:r>
            <a:r>
              <a:rPr lang="en-US" sz="3200" spc="-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while</a:t>
            </a:r>
            <a:r>
              <a:rPr lang="en-US" sz="3200" spc="-20"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the</a:t>
            </a:r>
            <a:r>
              <a:rPr lang="en-US" sz="3200" spc="-20"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last</a:t>
            </a:r>
            <a:r>
              <a:rPr lang="en-US" sz="3200" spc="-1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sentence</a:t>
            </a:r>
            <a:r>
              <a:rPr lang="en-US" sz="3200" spc="-10"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will</a:t>
            </a:r>
            <a:r>
              <a:rPr lang="en-US" sz="3200" spc="-1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be</a:t>
            </a:r>
            <a:r>
              <a:rPr lang="en-US" sz="3200" spc="-20"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A</a:t>
            </a:r>
            <a:r>
              <a:rPr lang="en-US" sz="3200" spc="-20"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which</a:t>
            </a:r>
            <a:r>
              <a:rPr lang="en-US" sz="3200" spc="-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completes</a:t>
            </a:r>
            <a:r>
              <a:rPr lang="en-US" sz="3200" spc="-1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the</a:t>
            </a:r>
            <a:r>
              <a:rPr lang="en-US" sz="3200" spc="-20"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sequence</a:t>
            </a:r>
            <a:r>
              <a:rPr lang="en-US" sz="3200" spc="-10"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from older time to contemporary time thus giving us the answer as CBDA.</a:t>
            </a:r>
            <a:endParaRPr lang="en-IN" sz="3200" dirty="0">
              <a:effectLst/>
              <a:latin typeface="Times New Roman" panose="02020603050405020304" pitchFamily="18" charset="0"/>
              <a:ea typeface="Times New Roman" panose="02020603050405020304" pitchFamily="18" charset="0"/>
            </a:endParaRPr>
          </a:p>
          <a:p>
            <a:pPr>
              <a:spcBef>
                <a:spcPts val="1100"/>
              </a:spcBef>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p:txBody>
      </p:sp>
      <p:sp>
        <p:nvSpPr>
          <p:cNvPr id="9" name="Freeform 5"/>
          <p:cNvSpPr/>
          <p:nvPr/>
        </p:nvSpPr>
        <p:spPr>
          <a:xfrm>
            <a:off x="15608263" y="7508823"/>
            <a:ext cx="2406596" cy="2778177"/>
          </a:xfrm>
          <a:custGeom>
            <a:avLst/>
            <a:gdLst/>
            <a:ahLst/>
            <a:cxnLst/>
            <a:rect l="l" t="t" r="r" b="b"/>
            <a:pathLst>
              <a:path w="2406596" h="2778177">
                <a:moveTo>
                  <a:pt x="0" y="0"/>
                </a:moveTo>
                <a:lnTo>
                  <a:pt x="2406596" y="0"/>
                </a:lnTo>
                <a:lnTo>
                  <a:pt x="2406596" y="2778177"/>
                </a:lnTo>
                <a:lnTo>
                  <a:pt x="0" y="2778177"/>
                </a:lnTo>
                <a:lnTo>
                  <a:pt x="0" y="0"/>
                </a:lnTo>
                <a:close/>
              </a:path>
            </a:pathLst>
          </a:custGeom>
          <a:blipFill>
            <a:blip r:embed="rId2"/>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988467"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1"/>
            <a:stretch>
              <a:fillRect l="-16378" t="-3898" r="-15097" b="-3672"/>
            </a:stretch>
          </a:blipFill>
        </p:spPr>
        <p:txBody>
          <a:bodyPr/>
          <a:lstStyle/>
          <a:p>
            <a:endParaRPr lang="en-IN" dirty="0"/>
          </a:p>
        </p:txBody>
      </p:sp>
      <p:sp>
        <p:nvSpPr>
          <p:cNvPr id="4" name="Freeform 4"/>
          <p:cNvSpPr/>
          <p:nvPr/>
        </p:nvSpPr>
        <p:spPr>
          <a:xfrm>
            <a:off x="0" y="0"/>
            <a:ext cx="1676400" cy="1562100"/>
          </a:xfrm>
          <a:custGeom>
            <a:avLst/>
            <a:gdLst/>
            <a:ahLst/>
            <a:cxnLst/>
            <a:rect l="l" t="t" r="r" b="b"/>
            <a:pathLst>
              <a:path w="2296191" h="2650726">
                <a:moveTo>
                  <a:pt x="0" y="0"/>
                </a:moveTo>
                <a:lnTo>
                  <a:pt x="2296191" y="0"/>
                </a:lnTo>
                <a:lnTo>
                  <a:pt x="2296191" y="2650726"/>
                </a:lnTo>
                <a:lnTo>
                  <a:pt x="0" y="2650726"/>
                </a:lnTo>
                <a:lnTo>
                  <a:pt x="0" y="0"/>
                </a:lnTo>
                <a:close/>
              </a:path>
            </a:pathLst>
          </a:custGeom>
          <a:blipFill>
            <a:blip r:embed="rId2"/>
            <a:stretch>
              <a:fillRect/>
            </a:stretch>
          </a:blipFill>
        </p:spPr>
      </p:sp>
      <p:sp>
        <p:nvSpPr>
          <p:cNvPr id="5" name="Freeform 5"/>
          <p:cNvSpPr/>
          <p:nvPr/>
        </p:nvSpPr>
        <p:spPr>
          <a:xfrm>
            <a:off x="15608263" y="7508823"/>
            <a:ext cx="2406596" cy="2778177"/>
          </a:xfrm>
          <a:custGeom>
            <a:avLst/>
            <a:gdLst/>
            <a:ahLst/>
            <a:cxnLst/>
            <a:rect l="l" t="t" r="r" b="b"/>
            <a:pathLst>
              <a:path w="2406596" h="2778177">
                <a:moveTo>
                  <a:pt x="0" y="0"/>
                </a:moveTo>
                <a:lnTo>
                  <a:pt x="2406596" y="0"/>
                </a:lnTo>
                <a:lnTo>
                  <a:pt x="2406596" y="2778177"/>
                </a:lnTo>
                <a:lnTo>
                  <a:pt x="0" y="2778177"/>
                </a:lnTo>
                <a:lnTo>
                  <a:pt x="0" y="0"/>
                </a:lnTo>
                <a:close/>
              </a:path>
            </a:pathLst>
          </a:custGeom>
          <a:blipFill>
            <a:blip r:embed="rId2"/>
            <a:stretch>
              <a:fillRect/>
            </a:stretch>
          </a:blipFill>
        </p:spPr>
      </p:sp>
      <p:sp>
        <p:nvSpPr>
          <p:cNvPr id="3" name="TextBox 2"/>
          <p:cNvSpPr txBox="1"/>
          <p:nvPr/>
        </p:nvSpPr>
        <p:spPr>
          <a:xfrm>
            <a:off x="990600" y="770258"/>
            <a:ext cx="16687800" cy="923330"/>
          </a:xfrm>
          <a:prstGeom prst="rect">
            <a:avLst/>
          </a:prstGeom>
          <a:noFill/>
        </p:spPr>
        <p:txBody>
          <a:bodyPr wrap="square" rtlCol="0">
            <a:spAutoFit/>
          </a:bodyPr>
          <a:lstStyle/>
          <a:p>
            <a:r>
              <a:rPr lang="en-US" sz="3600" spc="-11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4. STRUCTURE APPROACH </a:t>
            </a:r>
            <a:endParaRPr lang="en-US" sz="3600" spc="-111" dirty="0">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endParaRPr lang="en-IN" dirty="0"/>
          </a:p>
        </p:txBody>
      </p:sp>
      <p:sp>
        <p:nvSpPr>
          <p:cNvPr id="6" name="TextBox 5"/>
          <p:cNvSpPr txBox="1"/>
          <p:nvPr/>
        </p:nvSpPr>
        <p:spPr>
          <a:xfrm>
            <a:off x="-12034" y="1693588"/>
            <a:ext cx="18288001" cy="2351413"/>
          </a:xfrm>
          <a:prstGeom prst="rect">
            <a:avLst/>
          </a:prstGeom>
          <a:noFill/>
        </p:spPr>
        <p:txBody>
          <a:bodyPr wrap="square" rtlCol="0">
            <a:spAutoFit/>
          </a:bodyPr>
          <a:lstStyle/>
          <a:p>
            <a:pPr marL="952500" marR="1849120" algn="just">
              <a:lnSpc>
                <a:spcPct val="115000"/>
              </a:lnSpc>
              <a:spcBef>
                <a:spcPts val="660"/>
              </a:spcBef>
              <a:spcAft>
                <a:spcPts val="0"/>
              </a:spcAft>
            </a:pPr>
            <a:r>
              <a:rPr lang="en-US" sz="2800" dirty="0">
                <a:effectLst/>
                <a:latin typeface="Times New Roman" panose="02020603050405020304" pitchFamily="18" charset="0"/>
                <a:ea typeface="Times New Roman" panose="02020603050405020304" pitchFamily="18" charset="0"/>
              </a:rPr>
              <a:t>English provides certain sequencing words – firstly, secondly, then, however,</a:t>
            </a:r>
            <a:r>
              <a:rPr lang="en-IN" sz="2800" dirty="0">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consequently, on</a:t>
            </a:r>
            <a:r>
              <a:rPr lang="en-US" sz="2800" spc="-1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the</a:t>
            </a:r>
            <a:r>
              <a:rPr lang="en-US" sz="2800" spc="-2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other</a:t>
            </a:r>
            <a:r>
              <a:rPr lang="en-US" sz="2800" spc="-2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hand,</a:t>
            </a:r>
            <a:r>
              <a:rPr lang="en-US" sz="2800" spc="-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etc.</a:t>
            </a:r>
            <a:r>
              <a:rPr lang="en-US" sz="2800" spc="-1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a:t>
            </a:r>
            <a:r>
              <a:rPr lang="en-US" sz="2800" spc="-1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which</a:t>
            </a:r>
            <a:r>
              <a:rPr lang="en-US" sz="2800" spc="-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writers</a:t>
            </a:r>
            <a:r>
              <a:rPr lang="en-US" sz="2800" spc="-1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use</a:t>
            </a:r>
            <a:r>
              <a:rPr lang="en-US" sz="2800" spc="-1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to</a:t>
            </a:r>
            <a:r>
              <a:rPr lang="en-US" sz="2800" spc="-1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join</a:t>
            </a:r>
            <a:r>
              <a:rPr lang="en-US" sz="2800" spc="-3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sentences</a:t>
            </a:r>
            <a:r>
              <a:rPr lang="en-US" sz="2800" spc="-1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or ideas together and to provide a smooth flow from one idea to the next. It is essential to learn how to spot these words and learn how to use them correctly. </a:t>
            </a:r>
            <a:r>
              <a:rPr lang="en-US" sz="2800" dirty="0" err="1">
                <a:effectLst/>
                <a:latin typeface="Times New Roman" panose="02020603050405020304" pitchFamily="18" charset="0"/>
                <a:ea typeface="Times New Roman" panose="02020603050405020304" pitchFamily="18" charset="0"/>
              </a:rPr>
              <a:t>Parajumble</a:t>
            </a:r>
            <a:r>
              <a:rPr lang="en-US" sz="2800" dirty="0">
                <a:effectLst/>
                <a:latin typeface="Times New Roman" panose="02020603050405020304" pitchFamily="18" charset="0"/>
                <a:ea typeface="Times New Roman" panose="02020603050405020304" pitchFamily="18" charset="0"/>
              </a:rPr>
              <a:t> sentences often contain several signal words, combining them in complex ways.</a:t>
            </a:r>
            <a:endParaRPr lang="en-IN" sz="2800" dirty="0">
              <a:effectLst/>
              <a:latin typeface="Times New Roman" panose="02020603050405020304" pitchFamily="18" charset="0"/>
              <a:ea typeface="Times New Roman" panose="02020603050405020304" pitchFamily="18" charset="0"/>
            </a:endParaRPr>
          </a:p>
          <a:p>
            <a:endParaRPr lang="en-IN" dirty="0"/>
          </a:p>
        </p:txBody>
      </p:sp>
      <p:sp>
        <p:nvSpPr>
          <p:cNvPr id="8" name="Freeform 3"/>
          <p:cNvSpPr/>
          <p:nvPr/>
        </p:nvSpPr>
        <p:spPr>
          <a:xfrm>
            <a:off x="958516" y="3924300"/>
            <a:ext cx="14732670" cy="6019800"/>
          </a:xfrm>
          <a:custGeom>
            <a:avLst/>
            <a:gdLst/>
            <a:ahLst/>
            <a:cxnLst/>
            <a:rect l="l" t="t" r="r" b="b"/>
            <a:pathLst>
              <a:path w="14540313" h="7878206">
                <a:moveTo>
                  <a:pt x="0" y="0"/>
                </a:moveTo>
                <a:lnTo>
                  <a:pt x="14540314" y="0"/>
                </a:lnTo>
                <a:lnTo>
                  <a:pt x="14540314" y="7878206"/>
                </a:lnTo>
                <a:lnTo>
                  <a:pt x="0" y="7878206"/>
                </a:lnTo>
                <a:lnTo>
                  <a:pt x="0" y="0"/>
                </a:lnTo>
                <a:close/>
              </a:path>
            </a:pathLst>
          </a:custGeom>
          <a:blipFill>
            <a:blip r:embed="rId3"/>
            <a:stretch>
              <a:fillRect/>
            </a:stretch>
          </a:blipFill>
        </p:spPr>
      </p:sp>
      <p:sp>
        <p:nvSpPr>
          <p:cNvPr id="9" name="TextBox 8"/>
          <p:cNvSpPr txBox="1"/>
          <p:nvPr/>
        </p:nvSpPr>
        <p:spPr>
          <a:xfrm>
            <a:off x="2209800" y="5754620"/>
            <a:ext cx="12573000" cy="4093428"/>
          </a:xfrm>
          <a:prstGeom prst="rect">
            <a:avLst/>
          </a:prstGeom>
          <a:noFill/>
        </p:spPr>
        <p:txBody>
          <a:bodyPr wrap="square" rtlCol="0">
            <a:spAutoFit/>
          </a:bodyPr>
          <a:lstStyle/>
          <a:p>
            <a:r>
              <a:rPr lang="en-IN" sz="2000" b="1" dirty="0"/>
              <a:t>Accordingly                                                                   furthermore                                                               nevertheless </a:t>
            </a:r>
            <a:endParaRPr lang="en-IN" sz="2000" b="1" dirty="0"/>
          </a:p>
          <a:p>
            <a:r>
              <a:rPr lang="en-IN" sz="2000" b="1" dirty="0"/>
              <a:t> in order to                                                                    additionally                                                                nonetheless</a:t>
            </a:r>
            <a:endParaRPr lang="en-IN" sz="2000" b="1" dirty="0"/>
          </a:p>
          <a:p>
            <a:r>
              <a:rPr lang="en-IN" sz="2000" b="1" dirty="0"/>
              <a:t> because                                                                         also                                                                             on the contrary</a:t>
            </a:r>
            <a:endParaRPr lang="en-IN" sz="2000" b="1" dirty="0"/>
          </a:p>
          <a:p>
            <a:r>
              <a:rPr lang="en-IN" sz="2000" b="1" dirty="0"/>
              <a:t>So….that                                                                         and                                                                              not with-standing</a:t>
            </a:r>
            <a:endParaRPr lang="en-IN" sz="2000" b="1" dirty="0"/>
          </a:p>
          <a:p>
            <a:r>
              <a:rPr lang="en-IN" sz="2000" b="1" dirty="0"/>
              <a:t>Consequently                                                                indeed                                                                         and </a:t>
            </a:r>
            <a:endParaRPr lang="en-IN" sz="2000" b="1" dirty="0"/>
          </a:p>
          <a:p>
            <a:r>
              <a:rPr lang="en-IN" sz="2000" b="1" dirty="0"/>
              <a:t>Therefore                                                                       besides                                                                        even though</a:t>
            </a:r>
            <a:endParaRPr lang="en-IN" sz="2000" b="1" dirty="0"/>
          </a:p>
          <a:p>
            <a:r>
              <a:rPr lang="en-IN" sz="2000" b="1" dirty="0"/>
              <a:t>Given                                                                              as well                                                                          instead of</a:t>
            </a:r>
            <a:endParaRPr lang="en-IN" sz="2000" b="1" dirty="0"/>
          </a:p>
          <a:p>
            <a:r>
              <a:rPr lang="en-IN" sz="2000" b="1" dirty="0"/>
              <a:t>Thus                                                                                too                                                                               despite</a:t>
            </a:r>
            <a:endParaRPr lang="en-IN" sz="2000" b="1" dirty="0"/>
          </a:p>
          <a:p>
            <a:r>
              <a:rPr lang="en-IN" sz="2000" b="1" dirty="0"/>
              <a:t>Hence                                                                             likewise                                                                        in spite of</a:t>
            </a:r>
            <a:endParaRPr lang="en-IN" sz="2000" b="1" dirty="0"/>
          </a:p>
          <a:p>
            <a:r>
              <a:rPr lang="en-IN" sz="2000" b="1" dirty="0"/>
              <a:t>When….then                                                                  moreover                                                                    while                    </a:t>
            </a:r>
            <a:endParaRPr lang="en-IN" sz="2000" b="1" dirty="0"/>
          </a:p>
          <a:p>
            <a:r>
              <a:rPr lang="en-IN" sz="2000" b="1" dirty="0"/>
              <a:t>If….then                                                                                                                                                                in contrast</a:t>
            </a:r>
            <a:endParaRPr lang="en-IN" sz="2000" b="1" dirty="0"/>
          </a:p>
          <a:p>
            <a:r>
              <a:rPr lang="en-IN" sz="2000" b="1" dirty="0"/>
              <a:t>                                                                                                                                                                               although</a:t>
            </a:r>
            <a:endParaRPr lang="en-IN" sz="2000" b="1" dirty="0"/>
          </a:p>
          <a:p>
            <a:r>
              <a:rPr lang="en-IN" sz="2000" b="1" dirty="0"/>
              <a:t>                                                                                                                                                                               however</a:t>
            </a:r>
            <a:endParaRPr lang="en-IN" sz="2000" b="1" dirty="0"/>
          </a:p>
        </p:txBody>
      </p:sp>
      <p:sp>
        <p:nvSpPr>
          <p:cNvPr id="10" name="TextBox 9"/>
          <p:cNvSpPr txBox="1"/>
          <p:nvPr/>
        </p:nvSpPr>
        <p:spPr>
          <a:xfrm>
            <a:off x="1676400" y="5232068"/>
            <a:ext cx="13335000" cy="338554"/>
          </a:xfrm>
          <a:prstGeom prst="rect">
            <a:avLst/>
          </a:prstGeom>
          <a:noFill/>
        </p:spPr>
        <p:txBody>
          <a:bodyPr wrap="square" rtlCol="0">
            <a:spAutoFit/>
          </a:bodyPr>
          <a:lstStyle/>
          <a:p>
            <a:r>
              <a:rPr lang="en-IN" sz="1600" dirty="0">
                <a:latin typeface="Arial Black" panose="020B0A04020102020204" pitchFamily="34" charset="0"/>
              </a:rPr>
              <a:t>CAUSE AND EFFECT SIGNALS                      SUPPORT SIGNAL WORDS                                     CONSTRAST SIGNALS</a:t>
            </a:r>
            <a:endParaRPr lang="en-IN" sz="1600" dirty="0">
              <a:latin typeface="Arial Black" panose="020B0A040201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1"/>
            <a:stretch>
              <a:fillRect l="-16378" t="-3898" r="-15097" b="-3672"/>
            </a:stretch>
          </a:blipFill>
        </p:spPr>
      </p:sp>
      <p:sp>
        <p:nvSpPr>
          <p:cNvPr id="4" name="Freeform 4"/>
          <p:cNvSpPr/>
          <p:nvPr/>
        </p:nvSpPr>
        <p:spPr>
          <a:xfrm>
            <a:off x="0" y="0"/>
            <a:ext cx="1676400" cy="1562100"/>
          </a:xfrm>
          <a:custGeom>
            <a:avLst/>
            <a:gdLst/>
            <a:ahLst/>
            <a:cxnLst/>
            <a:rect l="l" t="t" r="r" b="b"/>
            <a:pathLst>
              <a:path w="2296191" h="2650726">
                <a:moveTo>
                  <a:pt x="0" y="0"/>
                </a:moveTo>
                <a:lnTo>
                  <a:pt x="2296191" y="0"/>
                </a:lnTo>
                <a:lnTo>
                  <a:pt x="2296191" y="2650726"/>
                </a:lnTo>
                <a:lnTo>
                  <a:pt x="0" y="2650726"/>
                </a:lnTo>
                <a:lnTo>
                  <a:pt x="0" y="0"/>
                </a:lnTo>
                <a:close/>
              </a:path>
            </a:pathLst>
          </a:custGeom>
          <a:blipFill>
            <a:blip r:embed="rId2"/>
            <a:stretch>
              <a:fillRect/>
            </a:stretch>
          </a:blipFill>
        </p:spPr>
      </p:sp>
      <p:sp>
        <p:nvSpPr>
          <p:cNvPr id="5" name="Freeform 5"/>
          <p:cNvSpPr/>
          <p:nvPr/>
        </p:nvSpPr>
        <p:spPr>
          <a:xfrm>
            <a:off x="15608263" y="7508823"/>
            <a:ext cx="2406596" cy="2778177"/>
          </a:xfrm>
          <a:custGeom>
            <a:avLst/>
            <a:gdLst/>
            <a:ahLst/>
            <a:cxnLst/>
            <a:rect l="l" t="t" r="r" b="b"/>
            <a:pathLst>
              <a:path w="2406596" h="2778177">
                <a:moveTo>
                  <a:pt x="0" y="0"/>
                </a:moveTo>
                <a:lnTo>
                  <a:pt x="2406596" y="0"/>
                </a:lnTo>
                <a:lnTo>
                  <a:pt x="2406596" y="2778177"/>
                </a:lnTo>
                <a:lnTo>
                  <a:pt x="0" y="2778177"/>
                </a:lnTo>
                <a:lnTo>
                  <a:pt x="0" y="0"/>
                </a:lnTo>
                <a:close/>
              </a:path>
            </a:pathLst>
          </a:custGeom>
          <a:blipFill>
            <a:blip r:embed="rId2"/>
            <a:stretch>
              <a:fillRect/>
            </a:stretch>
          </a:blipFill>
        </p:spPr>
      </p:sp>
      <p:sp>
        <p:nvSpPr>
          <p:cNvPr id="6" name="TextBox 5"/>
          <p:cNvSpPr txBox="1"/>
          <p:nvPr/>
        </p:nvSpPr>
        <p:spPr>
          <a:xfrm>
            <a:off x="1066800" y="1585735"/>
            <a:ext cx="16383000" cy="8658781"/>
          </a:xfrm>
          <a:prstGeom prst="rect">
            <a:avLst/>
          </a:prstGeom>
          <a:noFill/>
        </p:spPr>
        <p:txBody>
          <a:bodyPr wrap="square">
            <a:spAutoFit/>
          </a:bodyPr>
          <a:lstStyle/>
          <a:p>
            <a:pPr marR="1774190" lvl="0">
              <a:lnSpc>
                <a:spcPct val="115000"/>
              </a:lnSpc>
              <a:spcBef>
                <a:spcPts val="660"/>
              </a:spcBef>
              <a:spcAft>
                <a:spcPts val="0"/>
              </a:spcAft>
              <a:buSzPts val="1200"/>
              <a:tabLst>
                <a:tab pos="1137920" algn="l"/>
              </a:tabLst>
            </a:pPr>
            <a:r>
              <a:rPr lang="en-US" sz="2800" spc="-5" dirty="0">
                <a:effectLst/>
                <a:latin typeface="Times New Roman" panose="02020603050405020304" pitchFamily="18" charset="0"/>
                <a:ea typeface="Times New Roman" panose="02020603050405020304" pitchFamily="18" charset="0"/>
              </a:rPr>
              <a:t>A. When conclusions are carefully excluded, however, and observed facts are</a:t>
            </a:r>
            <a:r>
              <a:rPr lang="en-US" sz="2800" spc="-1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given instead,</a:t>
            </a:r>
            <a:r>
              <a:rPr lang="en-US" sz="2800" spc="-3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there</a:t>
            </a:r>
            <a:r>
              <a:rPr lang="en-US" sz="2800" spc="-1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is</a:t>
            </a:r>
            <a:r>
              <a:rPr lang="en-US" sz="2800" spc="-15"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never</a:t>
            </a:r>
            <a:r>
              <a:rPr lang="en-US" sz="2800" spc="-1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any trouble</a:t>
            </a:r>
            <a:r>
              <a:rPr lang="en-US" sz="2800" spc="-2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about</a:t>
            </a:r>
            <a:r>
              <a:rPr lang="en-US" sz="2800" spc="-15"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the</a:t>
            </a:r>
            <a:r>
              <a:rPr lang="en-US" sz="2800" spc="-2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length</a:t>
            </a:r>
            <a:r>
              <a:rPr lang="en-US" sz="2800" spc="-15"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of</a:t>
            </a:r>
            <a:r>
              <a:rPr lang="en-US" sz="2800" spc="-1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the</a:t>
            </a:r>
            <a:r>
              <a:rPr lang="en-US" sz="2800" spc="-2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papers.</a:t>
            </a:r>
            <a:endParaRPr lang="en-IN" sz="2800" spc="-5" dirty="0">
              <a:effectLst/>
              <a:latin typeface="Times New Roman" panose="02020603050405020304" pitchFamily="18" charset="0"/>
              <a:ea typeface="Times New Roman" panose="02020603050405020304" pitchFamily="18" charset="0"/>
            </a:endParaRPr>
          </a:p>
          <a:p>
            <a:pPr marR="1746885" lvl="0">
              <a:lnSpc>
                <a:spcPct val="115000"/>
              </a:lnSpc>
              <a:spcBef>
                <a:spcPts val="450"/>
              </a:spcBef>
              <a:spcAft>
                <a:spcPts val="0"/>
              </a:spcAft>
              <a:buSzPts val="1200"/>
              <a:tabLst>
                <a:tab pos="1130300" algn="l"/>
              </a:tabLst>
            </a:pPr>
            <a:r>
              <a:rPr lang="en-US" sz="2800" spc="-5" dirty="0">
                <a:effectLst/>
                <a:latin typeface="Times New Roman" panose="02020603050405020304" pitchFamily="18" charset="0"/>
                <a:ea typeface="Times New Roman" panose="02020603050405020304" pitchFamily="18" charset="0"/>
              </a:rPr>
              <a:t>B. The</a:t>
            </a:r>
            <a:r>
              <a:rPr lang="en-US" sz="2800" spc="-2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reason</a:t>
            </a:r>
            <a:r>
              <a:rPr lang="en-US" sz="2800" spc="-15"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for</a:t>
            </a:r>
            <a:r>
              <a:rPr lang="en-US" sz="2800" spc="-1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this</a:t>
            </a:r>
            <a:r>
              <a:rPr lang="en-US" sz="2800" spc="-15"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is</a:t>
            </a:r>
            <a:r>
              <a:rPr lang="en-US" sz="2800" spc="-3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that</a:t>
            </a:r>
            <a:r>
              <a:rPr lang="en-US" sz="2800" spc="-15"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those</a:t>
            </a:r>
            <a:r>
              <a:rPr lang="en-US" sz="2800" spc="-2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early</a:t>
            </a:r>
            <a:r>
              <a:rPr lang="en-US" sz="2800" spc="-15"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paragraphs</a:t>
            </a:r>
            <a:r>
              <a:rPr lang="en-US" sz="2800" spc="-1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contain</a:t>
            </a:r>
            <a:r>
              <a:rPr lang="en-US" sz="2800" spc="-15"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judgments</a:t>
            </a:r>
            <a:r>
              <a:rPr lang="en-US" sz="2800" spc="-1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that there is little left to be said.</a:t>
            </a:r>
            <a:endParaRPr lang="en-IN" sz="2800" spc="-5" dirty="0">
              <a:effectLst/>
              <a:latin typeface="Times New Roman" panose="02020603050405020304" pitchFamily="18" charset="0"/>
              <a:ea typeface="Times New Roman" panose="02020603050405020304" pitchFamily="18" charset="0"/>
            </a:endParaRPr>
          </a:p>
          <a:p>
            <a:pPr marR="2010410" lvl="0">
              <a:lnSpc>
                <a:spcPct val="115000"/>
              </a:lnSpc>
              <a:spcBef>
                <a:spcPts val="450"/>
              </a:spcBef>
              <a:spcAft>
                <a:spcPts val="0"/>
              </a:spcAft>
              <a:buSzPts val="1200"/>
              <a:tabLst>
                <a:tab pos="1130300" algn="l"/>
              </a:tabLst>
            </a:pPr>
            <a:r>
              <a:rPr lang="en-US" sz="2800" spc="-5" dirty="0">
                <a:effectLst/>
                <a:latin typeface="Times New Roman" panose="02020603050405020304" pitchFamily="18" charset="0"/>
                <a:ea typeface="Times New Roman" panose="02020603050405020304" pitchFamily="18" charset="0"/>
              </a:rPr>
              <a:t>C. A</a:t>
            </a:r>
            <a:r>
              <a:rPr lang="en-US" sz="2800" spc="-2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judgment (“He</a:t>
            </a:r>
            <a:r>
              <a:rPr lang="en-US" sz="2800" spc="-2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is</a:t>
            </a:r>
            <a:r>
              <a:rPr lang="en-US" sz="2800" spc="-15"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a</a:t>
            </a:r>
            <a:r>
              <a:rPr lang="en-US" sz="2800" spc="-2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boy”,</a:t>
            </a:r>
            <a:r>
              <a:rPr lang="en-US" sz="2800" spc="-15"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“She</a:t>
            </a:r>
            <a:r>
              <a:rPr lang="en-US" sz="2800" spc="-2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is</a:t>
            </a:r>
            <a:r>
              <a:rPr lang="en-US" sz="2800" spc="-3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an awful bore”)</a:t>
            </a:r>
            <a:r>
              <a:rPr lang="en-US" sz="2800" spc="-2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is</a:t>
            </a:r>
            <a:r>
              <a:rPr lang="en-US" sz="2800" spc="-15"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a</a:t>
            </a:r>
            <a:r>
              <a:rPr lang="en-US" sz="2800" spc="-2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conclusion, summing up a large number of previously observed facts.</a:t>
            </a:r>
            <a:endParaRPr lang="en-IN" sz="2800" spc="-5" dirty="0">
              <a:effectLst/>
              <a:latin typeface="Times New Roman" panose="02020603050405020304" pitchFamily="18" charset="0"/>
              <a:ea typeface="Times New Roman" panose="02020603050405020304" pitchFamily="18" charset="0"/>
            </a:endParaRPr>
          </a:p>
          <a:p>
            <a:pPr marR="1736090" lvl="0">
              <a:lnSpc>
                <a:spcPct val="115000"/>
              </a:lnSpc>
              <a:spcBef>
                <a:spcPts val="440"/>
              </a:spcBef>
              <a:spcAft>
                <a:spcPts val="0"/>
              </a:spcAft>
              <a:buSzPts val="1200"/>
              <a:tabLst>
                <a:tab pos="1137920" algn="l"/>
              </a:tabLst>
            </a:pPr>
            <a:r>
              <a:rPr lang="en-US" sz="2800" spc="-5" dirty="0">
                <a:effectLst/>
                <a:latin typeface="Times New Roman" panose="02020603050405020304" pitchFamily="18" charset="0"/>
                <a:ea typeface="Times New Roman" panose="02020603050405020304" pitchFamily="18" charset="0"/>
              </a:rPr>
              <a:t>D. In fact,</a:t>
            </a:r>
            <a:r>
              <a:rPr lang="en-US" sz="2800" spc="-2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they</a:t>
            </a:r>
            <a:r>
              <a:rPr lang="en-US" sz="2800" spc="-1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tend</a:t>
            </a:r>
            <a:r>
              <a:rPr lang="en-US" sz="2800" spc="-2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to</a:t>
            </a:r>
            <a:r>
              <a:rPr lang="en-US" sz="2800" spc="-35"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become too</a:t>
            </a:r>
            <a:r>
              <a:rPr lang="en-US" sz="2800" spc="-35"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long,</a:t>
            </a:r>
            <a:r>
              <a:rPr lang="en-US" sz="2800" spc="-1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since</a:t>
            </a:r>
            <a:r>
              <a:rPr lang="en-US" sz="2800" spc="-15"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inexperienced</a:t>
            </a:r>
            <a:r>
              <a:rPr lang="en-US" sz="2800" spc="-2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writers,</a:t>
            </a:r>
            <a:r>
              <a:rPr lang="en-US" sz="2800" spc="-1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when told to give facts,</a:t>
            </a:r>
            <a:r>
              <a:rPr lang="en-IN" sz="2800" spc="-5" dirty="0">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often</a:t>
            </a:r>
            <a:r>
              <a:rPr lang="en-US" sz="2800" spc="-1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give</a:t>
            </a:r>
            <a:r>
              <a:rPr lang="en-US" sz="2800" spc="-2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more</a:t>
            </a:r>
            <a:r>
              <a:rPr lang="en-US" sz="2800" spc="-3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than</a:t>
            </a:r>
            <a:r>
              <a:rPr lang="en-US" sz="2800" spc="-2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are</a:t>
            </a:r>
            <a:r>
              <a:rPr lang="en-US" sz="2800" spc="-2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necessary,</a:t>
            </a:r>
            <a:r>
              <a:rPr lang="en-US" sz="2800" spc="-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because</a:t>
            </a:r>
            <a:r>
              <a:rPr lang="en-US" sz="2800" spc="-3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they</a:t>
            </a:r>
            <a:r>
              <a:rPr lang="en-US" sz="2800" spc="-1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lack</a:t>
            </a:r>
            <a:r>
              <a:rPr lang="en-US" sz="2800" spc="-2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discrimination between the important and the trivial.</a:t>
            </a:r>
            <a:endParaRPr lang="en-IN" sz="2800" dirty="0">
              <a:effectLst/>
              <a:latin typeface="Times New Roman" panose="02020603050405020304" pitchFamily="18" charset="0"/>
              <a:ea typeface="Times New Roman" panose="02020603050405020304" pitchFamily="18" charset="0"/>
            </a:endParaRPr>
          </a:p>
          <a:p>
            <a:pPr marR="1774190" lvl="0" algn="just">
              <a:lnSpc>
                <a:spcPct val="115000"/>
              </a:lnSpc>
              <a:spcBef>
                <a:spcPts val="450"/>
              </a:spcBef>
              <a:spcAft>
                <a:spcPts val="0"/>
              </a:spcAft>
              <a:buSzPts val="1200"/>
              <a:tabLst>
                <a:tab pos="1120775" algn="l"/>
              </a:tabLst>
            </a:pPr>
            <a:r>
              <a:rPr lang="en-US" sz="2800" spc="-5" dirty="0">
                <a:effectLst/>
                <a:latin typeface="Times New Roman" panose="02020603050405020304" pitchFamily="18" charset="0"/>
                <a:ea typeface="Times New Roman" panose="02020603050405020304" pitchFamily="18" charset="0"/>
              </a:rPr>
              <a:t>E. It is</a:t>
            </a:r>
            <a:r>
              <a:rPr lang="en-US" sz="2800" spc="-1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a</a:t>
            </a:r>
            <a:r>
              <a:rPr lang="en-US" sz="2800" spc="-15"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common</a:t>
            </a:r>
            <a:r>
              <a:rPr lang="en-US" sz="2800" spc="-1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observation among</a:t>
            </a:r>
            <a:r>
              <a:rPr lang="en-US" sz="2800" spc="-1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teachers that</a:t>
            </a:r>
            <a:r>
              <a:rPr lang="en-US" sz="2800" spc="-1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students</a:t>
            </a:r>
            <a:r>
              <a:rPr lang="en-US" sz="2800" spc="-25"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almost</a:t>
            </a:r>
            <a:r>
              <a:rPr lang="en-US" sz="2800" spc="-1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always have</a:t>
            </a:r>
            <a:r>
              <a:rPr lang="en-US" sz="2800" spc="-15"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difficulty</a:t>
            </a:r>
            <a:r>
              <a:rPr lang="en-US" sz="2800" spc="-2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in</a:t>
            </a:r>
            <a:r>
              <a:rPr lang="en-US" sz="2800" spc="-2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writing</a:t>
            </a:r>
            <a:r>
              <a:rPr lang="en-US" sz="2800" spc="-2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themes</a:t>
            </a:r>
            <a:r>
              <a:rPr lang="en-US" sz="2800" spc="-2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of</a:t>
            </a:r>
            <a:r>
              <a:rPr lang="en-US" sz="2800" spc="-25"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the</a:t>
            </a:r>
            <a:r>
              <a:rPr lang="en-US" sz="2800" spc="-15"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required</a:t>
            </a:r>
            <a:r>
              <a:rPr lang="en-US" sz="2800" spc="-1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length</a:t>
            </a:r>
            <a:r>
              <a:rPr lang="en-US" sz="2800" spc="-1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because</a:t>
            </a:r>
            <a:r>
              <a:rPr lang="en-US" sz="2800" spc="-15"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their</a:t>
            </a:r>
            <a:r>
              <a:rPr lang="en-US" sz="2800" spc="-25"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ideas give out after a paragraph or two.</a:t>
            </a:r>
            <a:endParaRPr lang="en-IN" sz="2800" spc="-5" dirty="0">
              <a:effectLst/>
              <a:latin typeface="Times New Roman" panose="02020603050405020304" pitchFamily="18" charset="0"/>
              <a:ea typeface="Times New Roman" panose="02020603050405020304" pitchFamily="18" charset="0"/>
            </a:endParaRPr>
          </a:p>
          <a:p>
            <a:pPr>
              <a:spcBef>
                <a:spcPts val="1160"/>
              </a:spcBef>
            </a:pPr>
            <a:br>
              <a:rPr lang="en-US" sz="2800" dirty="0">
                <a:effectLst/>
                <a:latin typeface="Calibri" panose="020F0502020204030204" charset="0"/>
                <a:ea typeface="SimSun" panose="02010600030101010101" pitchFamily="2" charset="-122"/>
                <a:cs typeface="Mangal" panose="02040503050203030202" pitchFamily="18" charset="0"/>
              </a:rPr>
            </a:br>
            <a:r>
              <a:rPr lang="en-US" sz="2800" dirty="0">
                <a:effectLst/>
                <a:latin typeface="Times New Roman" panose="02020603050405020304" pitchFamily="18" charset="0"/>
                <a:ea typeface="Times New Roman" panose="02020603050405020304" pitchFamily="18" charset="0"/>
              </a:rPr>
              <a:t>(a)</a:t>
            </a:r>
            <a:r>
              <a:rPr lang="en-US" sz="2800" spc="-2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ECDAB</a:t>
            </a:r>
            <a:r>
              <a:rPr lang="en-US" sz="2800" spc="-5" dirty="0">
                <a:effectLst/>
                <a:latin typeface="Times New Roman" panose="02020603050405020304" pitchFamily="18" charset="0"/>
                <a:ea typeface="Times New Roman" panose="02020603050405020304" pitchFamily="18" charset="0"/>
              </a:rPr>
              <a:t> </a:t>
            </a:r>
            <a:endParaRPr lang="en-US" sz="2800" spc="-5" dirty="0">
              <a:effectLst/>
              <a:latin typeface="Times New Roman" panose="02020603050405020304" pitchFamily="18" charset="0"/>
              <a:ea typeface="Times New Roman" panose="02020603050405020304" pitchFamily="18" charset="0"/>
            </a:endParaRPr>
          </a:p>
          <a:p>
            <a:pPr>
              <a:spcBef>
                <a:spcPts val="1160"/>
              </a:spcBef>
            </a:pPr>
            <a:r>
              <a:rPr lang="en-US" sz="2800" dirty="0">
                <a:effectLst/>
                <a:latin typeface="Times New Roman" panose="02020603050405020304" pitchFamily="18" charset="0"/>
                <a:ea typeface="Times New Roman" panose="02020603050405020304" pitchFamily="18" charset="0"/>
              </a:rPr>
              <a:t>(b)</a:t>
            </a:r>
            <a:r>
              <a:rPr lang="en-US" sz="2800" spc="-5" dirty="0">
                <a:effectLst/>
                <a:latin typeface="Times New Roman" panose="02020603050405020304" pitchFamily="18" charset="0"/>
                <a:ea typeface="Times New Roman" panose="02020603050405020304" pitchFamily="18" charset="0"/>
              </a:rPr>
              <a:t> </a:t>
            </a:r>
            <a:r>
              <a:rPr lang="en-US" sz="2800" spc="-20" dirty="0">
                <a:effectLst/>
                <a:latin typeface="Times New Roman" panose="02020603050405020304" pitchFamily="18" charset="0"/>
                <a:ea typeface="Times New Roman" panose="02020603050405020304" pitchFamily="18" charset="0"/>
              </a:rPr>
              <a:t>CEBAD</a:t>
            </a:r>
            <a:endParaRPr lang="en-US" sz="2800" spc="-20" dirty="0">
              <a:effectLst/>
              <a:latin typeface="Times New Roman" panose="02020603050405020304" pitchFamily="18" charset="0"/>
              <a:ea typeface="Times New Roman" panose="02020603050405020304" pitchFamily="18" charset="0"/>
            </a:endParaRPr>
          </a:p>
          <a:p>
            <a:pPr>
              <a:spcBef>
                <a:spcPts val="1160"/>
              </a:spcBef>
            </a:pPr>
            <a:r>
              <a:rPr lang="en-US" sz="2800" dirty="0">
                <a:effectLst/>
                <a:latin typeface="Times New Roman" panose="02020603050405020304" pitchFamily="18" charset="0"/>
                <a:ea typeface="Times New Roman" panose="02020603050405020304" pitchFamily="18" charset="0"/>
              </a:rPr>
              <a:t>(c)</a:t>
            </a:r>
            <a:r>
              <a:rPr lang="en-US" sz="2800" spc="-2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EACBD</a:t>
            </a:r>
            <a:r>
              <a:rPr lang="en-US" sz="2800" spc="-5" dirty="0">
                <a:effectLst/>
                <a:latin typeface="Times New Roman" panose="02020603050405020304" pitchFamily="18" charset="0"/>
                <a:ea typeface="Times New Roman" panose="02020603050405020304" pitchFamily="18" charset="0"/>
              </a:rPr>
              <a:t> </a:t>
            </a:r>
            <a:endParaRPr lang="en-US" sz="2800" spc="-5" dirty="0">
              <a:effectLst/>
              <a:latin typeface="Times New Roman" panose="02020603050405020304" pitchFamily="18" charset="0"/>
              <a:ea typeface="Times New Roman" panose="02020603050405020304" pitchFamily="18" charset="0"/>
            </a:endParaRPr>
          </a:p>
          <a:p>
            <a:pPr>
              <a:spcBef>
                <a:spcPts val="1160"/>
              </a:spcBef>
            </a:pPr>
            <a:r>
              <a:rPr lang="en-US" sz="2800" dirty="0">
                <a:effectLst/>
                <a:latin typeface="Times New Roman" panose="02020603050405020304" pitchFamily="18" charset="0"/>
                <a:ea typeface="Times New Roman" panose="02020603050405020304" pitchFamily="18" charset="0"/>
              </a:rPr>
              <a:t>(d)</a:t>
            </a:r>
            <a:r>
              <a:rPr lang="en-US" sz="2800" spc="-5" dirty="0">
                <a:effectLst/>
                <a:latin typeface="Times New Roman" panose="02020603050405020304" pitchFamily="18" charset="0"/>
                <a:ea typeface="Times New Roman" panose="02020603050405020304" pitchFamily="18" charset="0"/>
              </a:rPr>
              <a:t> </a:t>
            </a:r>
            <a:r>
              <a:rPr lang="en-US" sz="2800" spc="-20" dirty="0">
                <a:effectLst/>
                <a:latin typeface="Times New Roman" panose="02020603050405020304" pitchFamily="18" charset="0"/>
                <a:ea typeface="Times New Roman" panose="02020603050405020304" pitchFamily="18" charset="0"/>
              </a:rPr>
              <a:t>EBCAD</a:t>
            </a:r>
            <a:endParaRPr lang="en-IN" sz="2800" dirty="0">
              <a:effectLst/>
              <a:latin typeface="Times New Roman" panose="02020603050405020304" pitchFamily="18" charset="0"/>
              <a:ea typeface="Times New Roman" panose="02020603050405020304" pitchFamily="18" charset="0"/>
            </a:endParaRPr>
          </a:p>
          <a:p>
            <a:pPr>
              <a:spcBef>
                <a:spcPts val="1315"/>
              </a:spcBef>
            </a:pPr>
            <a:r>
              <a:rPr lang="en-US" sz="2800" dirty="0">
                <a:effectLst/>
                <a:latin typeface="Times New Roman" panose="02020603050405020304" pitchFamily="18" charset="0"/>
                <a:ea typeface="Times New Roman" panose="02020603050405020304" pitchFamily="18" charset="0"/>
              </a:rPr>
              <a:t> </a:t>
            </a:r>
            <a:endParaRPr lang="en-IN" sz="2800" dirty="0">
              <a:effectLst/>
              <a:latin typeface="Times New Roman" panose="02020603050405020304" pitchFamily="18" charset="0"/>
              <a:ea typeface="Times New Roman" panose="02020603050405020304" pitchFamily="18" charset="0"/>
            </a:endParaRPr>
          </a:p>
        </p:txBody>
      </p:sp>
      <p:sp>
        <p:nvSpPr>
          <p:cNvPr id="7" name="TextBox 6"/>
          <p:cNvSpPr txBox="1"/>
          <p:nvPr/>
        </p:nvSpPr>
        <p:spPr>
          <a:xfrm>
            <a:off x="2286000" y="647700"/>
            <a:ext cx="3505200" cy="646331"/>
          </a:xfrm>
          <a:prstGeom prst="rect">
            <a:avLst/>
          </a:prstGeom>
          <a:noFill/>
        </p:spPr>
        <p:txBody>
          <a:bodyPr wrap="square" rtlCol="0">
            <a:spAutoFit/>
          </a:bodyPr>
          <a:lstStyle/>
          <a:p>
            <a:r>
              <a:rPr lang="en-US" sz="3600" dirty="0">
                <a:solidFill>
                  <a:srgbClr val="006FC0"/>
                </a:solidFill>
                <a:effectLst/>
                <a:latin typeface="Times New Roman" panose="02020603050405020304" pitchFamily="18" charset="0"/>
                <a:ea typeface="Times New Roman" panose="02020603050405020304" pitchFamily="18" charset="0"/>
              </a:rPr>
              <a:t>Example</a:t>
            </a:r>
            <a:r>
              <a:rPr lang="en-US" sz="3600" dirty="0">
                <a:effectLst/>
                <a:latin typeface="Times New Roman" panose="02020603050405020304" pitchFamily="18" charset="0"/>
                <a:ea typeface="Times New Roman" panose="02020603050405020304" pitchFamily="18" charset="0"/>
              </a:rPr>
              <a:t>:</a:t>
            </a:r>
            <a:endParaRPr lang="en-IN" sz="3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980447"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1"/>
            <a:stretch>
              <a:fillRect l="-16378" t="-3898" r="-15097" b="-3672"/>
            </a:stretch>
          </a:blipFill>
        </p:spPr>
      </p:sp>
      <p:sp>
        <p:nvSpPr>
          <p:cNvPr id="3" name="Freeform 3"/>
          <p:cNvSpPr/>
          <p:nvPr/>
        </p:nvSpPr>
        <p:spPr>
          <a:xfrm>
            <a:off x="11048999" y="2933700"/>
            <a:ext cx="6950105" cy="5868645"/>
          </a:xfrm>
          <a:custGeom>
            <a:avLst/>
            <a:gdLst/>
            <a:ahLst/>
            <a:cxnLst/>
            <a:rect l="l" t="t" r="r" b="b"/>
            <a:pathLst>
              <a:path w="8464000" h="6593363">
                <a:moveTo>
                  <a:pt x="0" y="0"/>
                </a:moveTo>
                <a:lnTo>
                  <a:pt x="8464000" y="0"/>
                </a:lnTo>
                <a:lnTo>
                  <a:pt x="8464000" y="6593363"/>
                </a:lnTo>
                <a:lnTo>
                  <a:pt x="0" y="6593363"/>
                </a:lnTo>
                <a:lnTo>
                  <a:pt x="0" y="0"/>
                </a:lnTo>
                <a:close/>
              </a:path>
            </a:pathLst>
          </a:custGeom>
          <a:blipFill>
            <a:blip r:embed="rId2"/>
            <a:stretch>
              <a:fillRect l="-2453" r="-17469"/>
            </a:stretch>
          </a:blipFill>
        </p:spPr>
      </p:sp>
      <p:sp>
        <p:nvSpPr>
          <p:cNvPr id="4" name="TextBox 4"/>
          <p:cNvSpPr txBox="1"/>
          <p:nvPr/>
        </p:nvSpPr>
        <p:spPr>
          <a:xfrm>
            <a:off x="3429000" y="964198"/>
            <a:ext cx="16421100" cy="1068049"/>
          </a:xfrm>
          <a:prstGeom prst="rect">
            <a:avLst/>
          </a:prstGeom>
        </p:spPr>
        <p:txBody>
          <a:bodyPr wrap="square" lIns="0" tIns="0" rIns="0" bIns="0" rtlCol="0" anchor="t">
            <a:spAutoFit/>
          </a:bodyPr>
          <a:lstStyle/>
          <a:p>
            <a:pPr marL="0" lvl="0" indent="0" algn="l">
              <a:lnSpc>
                <a:spcPts val="7850"/>
              </a:lnSpc>
            </a:pPr>
            <a:r>
              <a:rPr lang="en-US" sz="9600" spc="-223" dirty="0">
                <a:solidFill>
                  <a:srgbClr val="FFFFFF"/>
                </a:solidFill>
                <a:latin typeface="Canva Sans Bold" panose="020B0803030501040103"/>
                <a:ea typeface="Canva Sans Bold" panose="020B0803030501040103"/>
                <a:cs typeface="Canva Sans Bold" panose="020B0803030501040103"/>
                <a:sym typeface="Canva Sans Bold" panose="020B0803030501040103"/>
              </a:rPr>
              <a:t>INTRODUCTION</a:t>
            </a:r>
            <a:r>
              <a:rPr lang="en-US" sz="7200" spc="-223" dirty="0">
                <a:solidFill>
                  <a:srgbClr val="FFFFFF"/>
                </a:solidFill>
                <a:latin typeface="Canva Sans Bold" panose="020B0803030501040103"/>
                <a:ea typeface="Canva Sans Bold" panose="020B0803030501040103"/>
                <a:cs typeface="Canva Sans Bold" panose="020B0803030501040103"/>
                <a:sym typeface="Canva Sans Bold" panose="020B0803030501040103"/>
              </a:rPr>
              <a:t> </a:t>
            </a:r>
            <a:endParaRPr lang="en-US" sz="7200" spc="-223" dirty="0">
              <a:solidFill>
                <a:srgbClr val="FFFFFF"/>
              </a:solidFill>
              <a:latin typeface="Canva Sans Bold" panose="020B0803030501040103"/>
              <a:ea typeface="Canva Sans Bold" panose="020B0803030501040103"/>
              <a:cs typeface="Canva Sans Bold" panose="020B0803030501040103"/>
              <a:sym typeface="Canva Sans Bold" panose="020B0803030501040103"/>
            </a:endParaRPr>
          </a:p>
        </p:txBody>
      </p:sp>
      <p:sp>
        <p:nvSpPr>
          <p:cNvPr id="5" name="TextBox 5"/>
          <p:cNvSpPr txBox="1"/>
          <p:nvPr/>
        </p:nvSpPr>
        <p:spPr>
          <a:xfrm>
            <a:off x="284885" y="3098033"/>
            <a:ext cx="10112403" cy="5539978"/>
          </a:xfrm>
          <a:prstGeom prst="rect">
            <a:avLst/>
          </a:prstGeom>
        </p:spPr>
        <p:txBody>
          <a:bodyPr wrap="square" lIns="0" tIns="0" rIns="0" bIns="0" rtlCol="0" anchor="t">
            <a:spAutoFit/>
          </a:bodyPr>
          <a:lstStyle/>
          <a:p>
            <a:pPr algn="ctr">
              <a:lnSpc>
                <a:spcPts val="4760"/>
              </a:lnSpc>
            </a:pPr>
            <a:r>
              <a:rPr lang="en-US" sz="4400" dirty="0">
                <a:solidFill>
                  <a:srgbClr val="FFFFFF"/>
                </a:solidFill>
                <a:latin typeface="Canva Sans" panose="020B0503030501040103"/>
                <a:ea typeface="Canva Sans" panose="020B0503030501040103"/>
                <a:cs typeface="Canva Sans" panose="020B0503030501040103"/>
                <a:sym typeface="Canva Sans" panose="020B0503030501040103"/>
              </a:rPr>
              <a:t>Para-jumbles are a very important topic of verbal section. It includes jumble sentences that form a meaningful paragraph which when unjumbled.</a:t>
            </a:r>
            <a:endParaRPr lang="en-US" sz="44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4760"/>
              </a:lnSpc>
            </a:pPr>
            <a:r>
              <a:rPr lang="en-US" sz="4400" dirty="0">
                <a:solidFill>
                  <a:srgbClr val="FFFFFF"/>
                </a:solidFill>
                <a:latin typeface="Canva Sans" panose="020B0503030501040103"/>
                <a:ea typeface="Canva Sans" panose="020B0503030501040103"/>
                <a:cs typeface="Canva Sans" panose="020B0503030501040103"/>
                <a:sym typeface="Canva Sans" panose="020B0503030501040103"/>
              </a:rPr>
              <a:t>There is no set strategy to solve para-jumbles, but with deeper understanding and some practice, you can score well in this section.</a:t>
            </a:r>
            <a:endParaRPr lang="en-US" sz="4400" dirty="0">
              <a:solidFill>
                <a:srgbClr val="FFFFFF"/>
              </a:solidFill>
              <a:latin typeface="Canva Sans" panose="020B0503030501040103"/>
              <a:ea typeface="Canva Sans" panose="020B0503030501040103"/>
              <a:cs typeface="Canva Sans" panose="020B0503030501040103"/>
              <a:sym typeface="Canva Sans" panose="020B0503030501040103"/>
            </a:endParaRPr>
          </a:p>
        </p:txBody>
      </p:sp>
      <p:sp>
        <p:nvSpPr>
          <p:cNvPr id="6" name="Freeform 5"/>
          <p:cNvSpPr/>
          <p:nvPr/>
        </p:nvSpPr>
        <p:spPr>
          <a:xfrm>
            <a:off x="-20054" y="0"/>
            <a:ext cx="2661843" cy="2852842"/>
          </a:xfrm>
          <a:custGeom>
            <a:avLst/>
            <a:gdLst/>
            <a:ahLst/>
            <a:cxnLst/>
            <a:rect l="l" t="t" r="r" b="b"/>
            <a:pathLst>
              <a:path w="2574777" h="2972325">
                <a:moveTo>
                  <a:pt x="0" y="0"/>
                </a:moveTo>
                <a:lnTo>
                  <a:pt x="2574777" y="0"/>
                </a:lnTo>
                <a:lnTo>
                  <a:pt x="2574777" y="2972325"/>
                </a:lnTo>
                <a:lnTo>
                  <a:pt x="0" y="2972325"/>
                </a:lnTo>
                <a:lnTo>
                  <a:pt x="0" y="0"/>
                </a:lnTo>
                <a:close/>
              </a:path>
            </a:pathLst>
          </a:custGeom>
          <a:blipFill>
            <a:blip r:embed="rId3"/>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1"/>
            <a:stretch>
              <a:fillRect l="-16378" t="-3898" r="-15097" b="-3672"/>
            </a:stretch>
          </a:blipFill>
        </p:spPr>
      </p:sp>
      <p:sp>
        <p:nvSpPr>
          <p:cNvPr id="4" name="Freeform 4"/>
          <p:cNvSpPr/>
          <p:nvPr/>
        </p:nvSpPr>
        <p:spPr>
          <a:xfrm>
            <a:off x="0" y="0"/>
            <a:ext cx="1676400" cy="1562100"/>
          </a:xfrm>
          <a:custGeom>
            <a:avLst/>
            <a:gdLst/>
            <a:ahLst/>
            <a:cxnLst/>
            <a:rect l="l" t="t" r="r" b="b"/>
            <a:pathLst>
              <a:path w="2296191" h="2650726">
                <a:moveTo>
                  <a:pt x="0" y="0"/>
                </a:moveTo>
                <a:lnTo>
                  <a:pt x="2296191" y="0"/>
                </a:lnTo>
                <a:lnTo>
                  <a:pt x="2296191" y="2650726"/>
                </a:lnTo>
                <a:lnTo>
                  <a:pt x="0" y="2650726"/>
                </a:lnTo>
                <a:lnTo>
                  <a:pt x="0" y="0"/>
                </a:lnTo>
                <a:close/>
              </a:path>
            </a:pathLst>
          </a:custGeom>
          <a:blipFill>
            <a:blip r:embed="rId2"/>
            <a:stretch>
              <a:fillRect/>
            </a:stretch>
          </a:blipFill>
        </p:spPr>
      </p:sp>
      <p:sp>
        <p:nvSpPr>
          <p:cNvPr id="7" name="Freeform 3"/>
          <p:cNvSpPr/>
          <p:nvPr/>
        </p:nvSpPr>
        <p:spPr>
          <a:xfrm>
            <a:off x="344907" y="1409700"/>
            <a:ext cx="17289377" cy="8552271"/>
          </a:xfrm>
          <a:custGeom>
            <a:avLst/>
            <a:gdLst/>
            <a:ahLst/>
            <a:cxnLst/>
            <a:rect l="l" t="t" r="r" b="b"/>
            <a:pathLst>
              <a:path w="14540313" h="7878206">
                <a:moveTo>
                  <a:pt x="0" y="0"/>
                </a:moveTo>
                <a:lnTo>
                  <a:pt x="14540314" y="0"/>
                </a:lnTo>
                <a:lnTo>
                  <a:pt x="14540314" y="7878206"/>
                </a:lnTo>
                <a:lnTo>
                  <a:pt x="0" y="7878206"/>
                </a:lnTo>
                <a:lnTo>
                  <a:pt x="0" y="0"/>
                </a:lnTo>
                <a:close/>
              </a:path>
            </a:pathLst>
          </a:custGeom>
          <a:blipFill>
            <a:blip r:embed="rId3"/>
            <a:stretch>
              <a:fillRect/>
            </a:stretch>
          </a:blipFill>
        </p:spPr>
      </p:sp>
      <p:sp>
        <p:nvSpPr>
          <p:cNvPr id="9" name="TextBox 8"/>
          <p:cNvSpPr txBox="1"/>
          <p:nvPr/>
        </p:nvSpPr>
        <p:spPr>
          <a:xfrm>
            <a:off x="273142" y="1943100"/>
            <a:ext cx="18135600" cy="6851876"/>
          </a:xfrm>
          <a:prstGeom prst="rect">
            <a:avLst/>
          </a:prstGeom>
          <a:noFill/>
        </p:spPr>
        <p:txBody>
          <a:bodyPr wrap="square">
            <a:spAutoFit/>
          </a:bodyPr>
          <a:lstStyle/>
          <a:p>
            <a:pPr marL="952500">
              <a:spcBef>
                <a:spcPts val="5"/>
              </a:spcBef>
              <a:spcAft>
                <a:spcPts val="0"/>
              </a:spcAft>
            </a:pPr>
            <a:r>
              <a:rPr lang="en-US" sz="3200" spc="-10" dirty="0">
                <a:solidFill>
                  <a:srgbClr val="006FC0"/>
                </a:solidFill>
                <a:effectLst/>
                <a:latin typeface="Times New Roman" panose="02020603050405020304" pitchFamily="18" charset="0"/>
                <a:ea typeface="Times New Roman" panose="02020603050405020304" pitchFamily="18" charset="0"/>
              </a:rPr>
              <a:t>Solution:</a:t>
            </a:r>
            <a:endParaRPr lang="en-US" sz="3200" spc="-10" dirty="0">
              <a:solidFill>
                <a:srgbClr val="006FC0"/>
              </a:solidFill>
              <a:effectLst/>
              <a:latin typeface="Times New Roman" panose="02020603050405020304" pitchFamily="18" charset="0"/>
              <a:ea typeface="Times New Roman" panose="02020603050405020304" pitchFamily="18" charset="0"/>
            </a:endParaRPr>
          </a:p>
          <a:p>
            <a:pPr marL="952500">
              <a:spcBef>
                <a:spcPts val="5"/>
              </a:spcBef>
              <a:spcAft>
                <a:spcPts val="0"/>
              </a:spcAft>
            </a:pPr>
            <a:endParaRPr lang="en-IN" sz="3200" dirty="0">
              <a:effectLst/>
              <a:latin typeface="Times New Roman" panose="02020603050405020304" pitchFamily="18" charset="0"/>
              <a:ea typeface="Times New Roman" panose="02020603050405020304" pitchFamily="18" charset="0"/>
            </a:endParaRPr>
          </a:p>
          <a:p>
            <a:pPr marL="952500" marR="1600835">
              <a:lnSpc>
                <a:spcPct val="115000"/>
              </a:lnSpc>
              <a:spcBef>
                <a:spcPts val="660"/>
              </a:spcBef>
              <a:spcAft>
                <a:spcPts val="0"/>
              </a:spcAft>
            </a:pPr>
            <a:r>
              <a:rPr lang="en-US" sz="3200" dirty="0">
                <a:effectLst/>
                <a:latin typeface="Times New Roman" panose="02020603050405020304" pitchFamily="18" charset="0"/>
                <a:ea typeface="Times New Roman" panose="02020603050405020304" pitchFamily="18" charset="0"/>
              </a:rPr>
              <a:t>Sentence</a:t>
            </a:r>
            <a:r>
              <a:rPr lang="en-US" sz="3200" spc="-10"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E</a:t>
            </a:r>
            <a:r>
              <a:rPr lang="en-US" sz="3200" spc="-20"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states</a:t>
            </a:r>
            <a:r>
              <a:rPr lang="en-US" sz="3200" spc="-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the</a:t>
            </a:r>
            <a:r>
              <a:rPr lang="en-US" sz="3200" spc="-20"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situation</a:t>
            </a:r>
            <a:r>
              <a:rPr lang="en-US" sz="3200" spc="-30"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in</a:t>
            </a:r>
            <a:r>
              <a:rPr lang="en-US" sz="3200" spc="-1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general</a:t>
            </a:r>
            <a:r>
              <a:rPr lang="en-US" sz="3200" spc="-1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and</a:t>
            </a:r>
            <a:r>
              <a:rPr lang="en-US" sz="3200" spc="-1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gives</a:t>
            </a:r>
            <a:r>
              <a:rPr lang="en-US" sz="3200" spc="-1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us</a:t>
            </a:r>
            <a:r>
              <a:rPr lang="en-US" sz="3200" spc="-1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information</a:t>
            </a:r>
            <a:r>
              <a:rPr lang="en-US" sz="3200" spc="-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about</a:t>
            </a:r>
            <a:r>
              <a:rPr lang="en-US" sz="3200" spc="-1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why students have problems “in writing themes of the required length”. Sentence B goes on to tell us “the reason for this”, so the two sentences must be related. Similarly, Sentence C is related to Sentence B because both sentences</a:t>
            </a:r>
            <a:r>
              <a:rPr lang="en-US" sz="3200" spc="-1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contain</a:t>
            </a:r>
            <a:r>
              <a:rPr lang="en-US" sz="3200" spc="-1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the</a:t>
            </a:r>
            <a:r>
              <a:rPr lang="en-US" sz="3200" spc="-10"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word</a:t>
            </a:r>
            <a:r>
              <a:rPr lang="en-US" sz="3200" spc="-1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“judgment”,</a:t>
            </a:r>
            <a:r>
              <a:rPr lang="en-US" sz="3200" spc="-1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with</a:t>
            </a:r>
            <a:r>
              <a:rPr lang="en-US" sz="3200" spc="-1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Sentence</a:t>
            </a:r>
            <a:r>
              <a:rPr lang="en-US" sz="3200" spc="-20"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C</a:t>
            </a:r>
            <a:r>
              <a:rPr lang="en-US" sz="3200" spc="-1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explaining</a:t>
            </a:r>
            <a:r>
              <a:rPr lang="en-US" sz="3200" spc="-1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what</a:t>
            </a:r>
            <a:r>
              <a:rPr lang="en-US" sz="3200" spc="-1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the word means. Once a link of this nature is established, go to the answer choices to see</a:t>
            </a:r>
            <a:r>
              <a:rPr lang="en-US" sz="3200" spc="-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if you are on the</a:t>
            </a:r>
            <a:r>
              <a:rPr lang="en-US" sz="3200" spc="-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right track. D</a:t>
            </a:r>
            <a:r>
              <a:rPr lang="en-US" sz="3200" spc="-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any of the</a:t>
            </a:r>
            <a:r>
              <a:rPr lang="en-US" sz="3200" spc="-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answer choices offer our line of reasoning?</a:t>
            </a:r>
            <a:endParaRPr lang="en-IN" sz="3200" dirty="0">
              <a:effectLst/>
              <a:latin typeface="Times New Roman" panose="02020603050405020304" pitchFamily="18" charset="0"/>
              <a:ea typeface="Times New Roman" panose="02020603050405020304" pitchFamily="18" charset="0"/>
            </a:endParaRPr>
          </a:p>
          <a:p>
            <a:pPr marL="952500">
              <a:spcBef>
                <a:spcPts val="445"/>
              </a:spcBef>
              <a:spcAft>
                <a:spcPts val="0"/>
              </a:spcAft>
            </a:pPr>
            <a:r>
              <a:rPr lang="en-US" sz="3200" dirty="0">
                <a:effectLst/>
                <a:latin typeface="Times New Roman" panose="02020603050405020304" pitchFamily="18" charset="0"/>
                <a:ea typeface="Times New Roman" panose="02020603050405020304" pitchFamily="18" charset="0"/>
              </a:rPr>
              <a:t>Answer</a:t>
            </a:r>
            <a:r>
              <a:rPr lang="en-US" sz="3200" spc="-1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(d)</a:t>
            </a:r>
            <a:r>
              <a:rPr lang="en-US" sz="3200" spc="-5" dirty="0">
                <a:effectLst/>
                <a:latin typeface="Times New Roman" panose="02020603050405020304" pitchFamily="18" charset="0"/>
                <a:ea typeface="Times New Roman" panose="02020603050405020304" pitchFamily="18" charset="0"/>
              </a:rPr>
              <a:t> </a:t>
            </a:r>
            <a:r>
              <a:rPr lang="en-US" sz="3200" spc="-10" dirty="0">
                <a:effectLst/>
                <a:latin typeface="Times New Roman" panose="02020603050405020304" pitchFamily="18" charset="0"/>
                <a:ea typeface="Times New Roman" panose="02020603050405020304" pitchFamily="18" charset="0"/>
              </a:rPr>
              <a:t>does.</a:t>
            </a:r>
            <a:endParaRPr lang="en-IN" sz="3200" dirty="0">
              <a:effectLst/>
              <a:latin typeface="Times New Roman" panose="02020603050405020304" pitchFamily="18" charset="0"/>
              <a:ea typeface="Times New Roman" panose="02020603050405020304" pitchFamily="18" charset="0"/>
            </a:endParaRPr>
          </a:p>
          <a:p>
            <a:pPr marL="952500" marR="1684020">
              <a:lnSpc>
                <a:spcPct val="115000"/>
              </a:lnSpc>
              <a:spcBef>
                <a:spcPts val="660"/>
              </a:spcBef>
              <a:spcAft>
                <a:spcPts val="0"/>
              </a:spcAft>
            </a:pPr>
            <a:r>
              <a:rPr lang="en-US" sz="3200" dirty="0">
                <a:effectLst/>
                <a:latin typeface="Times New Roman" panose="02020603050405020304" pitchFamily="18" charset="0"/>
                <a:ea typeface="Times New Roman" panose="02020603050405020304" pitchFamily="18" charset="0"/>
              </a:rPr>
              <a:t>In</a:t>
            </a:r>
            <a:r>
              <a:rPr lang="en-US" sz="3200" spc="-10"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the</a:t>
            </a:r>
            <a:r>
              <a:rPr lang="en-US" sz="3200" spc="-1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above</a:t>
            </a:r>
            <a:r>
              <a:rPr lang="en-US" sz="3200" spc="-1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jumble,</a:t>
            </a:r>
            <a:r>
              <a:rPr lang="en-US" sz="3200" spc="-20"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the</a:t>
            </a:r>
            <a:r>
              <a:rPr lang="en-US" sz="3200" spc="-2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word</a:t>
            </a:r>
            <a:r>
              <a:rPr lang="en-US" sz="3200" spc="-10"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“however”</a:t>
            </a:r>
            <a:r>
              <a:rPr lang="en-US" sz="3200" spc="-1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in</a:t>
            </a:r>
            <a:r>
              <a:rPr lang="en-US" sz="3200" spc="-20"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Sentence</a:t>
            </a:r>
            <a:r>
              <a:rPr lang="en-US" sz="3200" spc="-1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A</a:t>
            </a:r>
            <a:r>
              <a:rPr lang="en-US" sz="3200" spc="-2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suggests</a:t>
            </a:r>
            <a:r>
              <a:rPr lang="en-US" sz="3200" spc="-20"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a</a:t>
            </a:r>
            <a:r>
              <a:rPr lang="en-US" sz="3200" spc="-2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contrast to</a:t>
            </a:r>
            <a:r>
              <a:rPr lang="en-US" sz="3200" spc="-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something</a:t>
            </a:r>
            <a:r>
              <a:rPr lang="en-US" sz="3200" spc="-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mentioned</a:t>
            </a:r>
            <a:r>
              <a:rPr lang="en-US" sz="3200" spc="-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previously. In situations</a:t>
            </a:r>
            <a:r>
              <a:rPr lang="en-US" sz="3200" spc="-20"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of this</a:t>
            </a:r>
            <a:r>
              <a:rPr lang="en-US" sz="3200" spc="-20"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kind,</a:t>
            </a:r>
            <a:r>
              <a:rPr lang="en-US" sz="3200" spc="-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it</a:t>
            </a:r>
            <a:r>
              <a:rPr lang="en-US" sz="3200" spc="-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is</a:t>
            </a:r>
            <a:r>
              <a:rPr lang="en-US" sz="3200" spc="-20"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always a good idea to separate the argument clearly. Sentences A and D, therefore, should come together. Now you try.</a:t>
            </a:r>
            <a:endParaRPr lang="en-IN" sz="3200" dirty="0">
              <a:effectLst/>
              <a:latin typeface="Times New Roman" panose="02020603050405020304" pitchFamily="18" charset="0"/>
              <a:ea typeface="Times New Roman" panose="02020603050405020304" pitchFamily="18" charset="0"/>
            </a:endParaRPr>
          </a:p>
        </p:txBody>
      </p:sp>
      <p:sp>
        <p:nvSpPr>
          <p:cNvPr id="10" name="Freeform 5"/>
          <p:cNvSpPr/>
          <p:nvPr/>
        </p:nvSpPr>
        <p:spPr>
          <a:xfrm>
            <a:off x="15925799" y="7774351"/>
            <a:ext cx="2089059" cy="2512649"/>
          </a:xfrm>
          <a:custGeom>
            <a:avLst/>
            <a:gdLst/>
            <a:ahLst/>
            <a:cxnLst/>
            <a:rect l="l" t="t" r="r" b="b"/>
            <a:pathLst>
              <a:path w="2406596" h="2778177">
                <a:moveTo>
                  <a:pt x="0" y="0"/>
                </a:moveTo>
                <a:lnTo>
                  <a:pt x="2406596" y="0"/>
                </a:lnTo>
                <a:lnTo>
                  <a:pt x="2406596" y="2778177"/>
                </a:lnTo>
                <a:lnTo>
                  <a:pt x="0" y="2778177"/>
                </a:lnTo>
                <a:lnTo>
                  <a:pt x="0" y="0"/>
                </a:lnTo>
                <a:close/>
              </a:path>
            </a:pathLst>
          </a:custGeom>
          <a:blipFill>
            <a:blip r:embed="rId2"/>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1"/>
            <a:stretch>
              <a:fillRect l="-16378" t="-3898" r="-15097" b="-3672"/>
            </a:stretch>
          </a:blipFill>
        </p:spPr>
      </p:sp>
      <p:sp>
        <p:nvSpPr>
          <p:cNvPr id="4" name="Freeform 4"/>
          <p:cNvSpPr/>
          <p:nvPr/>
        </p:nvSpPr>
        <p:spPr>
          <a:xfrm>
            <a:off x="0" y="0"/>
            <a:ext cx="1676400" cy="1562100"/>
          </a:xfrm>
          <a:custGeom>
            <a:avLst/>
            <a:gdLst/>
            <a:ahLst/>
            <a:cxnLst/>
            <a:rect l="l" t="t" r="r" b="b"/>
            <a:pathLst>
              <a:path w="2296191" h="2650726">
                <a:moveTo>
                  <a:pt x="0" y="0"/>
                </a:moveTo>
                <a:lnTo>
                  <a:pt x="2296191" y="0"/>
                </a:lnTo>
                <a:lnTo>
                  <a:pt x="2296191" y="2650726"/>
                </a:lnTo>
                <a:lnTo>
                  <a:pt x="0" y="2650726"/>
                </a:lnTo>
                <a:lnTo>
                  <a:pt x="0" y="0"/>
                </a:lnTo>
                <a:close/>
              </a:path>
            </a:pathLst>
          </a:custGeom>
          <a:blipFill>
            <a:blip r:embed="rId2"/>
            <a:stretch>
              <a:fillRect/>
            </a:stretch>
          </a:blipFill>
        </p:spPr>
      </p:sp>
      <p:sp>
        <p:nvSpPr>
          <p:cNvPr id="5" name="Freeform 5"/>
          <p:cNvSpPr/>
          <p:nvPr/>
        </p:nvSpPr>
        <p:spPr>
          <a:xfrm>
            <a:off x="15608263" y="7508823"/>
            <a:ext cx="2406596" cy="2778177"/>
          </a:xfrm>
          <a:custGeom>
            <a:avLst/>
            <a:gdLst/>
            <a:ahLst/>
            <a:cxnLst/>
            <a:rect l="l" t="t" r="r" b="b"/>
            <a:pathLst>
              <a:path w="2406596" h="2778177">
                <a:moveTo>
                  <a:pt x="0" y="0"/>
                </a:moveTo>
                <a:lnTo>
                  <a:pt x="2406596" y="0"/>
                </a:lnTo>
                <a:lnTo>
                  <a:pt x="2406596" y="2778177"/>
                </a:lnTo>
                <a:lnTo>
                  <a:pt x="0" y="2778177"/>
                </a:lnTo>
                <a:lnTo>
                  <a:pt x="0" y="0"/>
                </a:lnTo>
                <a:close/>
              </a:path>
            </a:pathLst>
          </a:custGeom>
          <a:blipFill>
            <a:blip r:embed="rId2"/>
            <a:stretch>
              <a:fillRect/>
            </a:stretch>
          </a:blipFill>
        </p:spPr>
      </p:sp>
      <p:sp>
        <p:nvSpPr>
          <p:cNvPr id="3" name="TextBox 2"/>
          <p:cNvSpPr txBox="1"/>
          <p:nvPr/>
        </p:nvSpPr>
        <p:spPr>
          <a:xfrm>
            <a:off x="990600" y="770258"/>
            <a:ext cx="16687800" cy="923330"/>
          </a:xfrm>
          <a:prstGeom prst="rect">
            <a:avLst/>
          </a:prstGeom>
          <a:noFill/>
        </p:spPr>
        <p:txBody>
          <a:bodyPr wrap="square" rtlCol="0">
            <a:spAutoFit/>
          </a:bodyPr>
          <a:lstStyle/>
          <a:p>
            <a:r>
              <a:rPr lang="en-US" sz="3600" spc="-11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5. LINKING THE SENTENCE </a:t>
            </a:r>
            <a:endParaRPr lang="en-US" sz="3600" spc="-111" dirty="0">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endParaRPr lang="en-IN" dirty="0"/>
          </a:p>
        </p:txBody>
      </p:sp>
      <p:sp>
        <p:nvSpPr>
          <p:cNvPr id="6" name="TextBox 5"/>
          <p:cNvSpPr txBox="1"/>
          <p:nvPr/>
        </p:nvSpPr>
        <p:spPr>
          <a:xfrm>
            <a:off x="533400" y="1995058"/>
            <a:ext cx="16840200" cy="6151941"/>
          </a:xfrm>
          <a:prstGeom prst="rect">
            <a:avLst/>
          </a:prstGeom>
          <a:noFill/>
        </p:spPr>
        <p:txBody>
          <a:bodyPr wrap="square" rtlCol="0">
            <a:spAutoFit/>
          </a:bodyPr>
          <a:lstStyle/>
          <a:p>
            <a:pPr marL="952500">
              <a:spcBef>
                <a:spcPts val="5"/>
              </a:spcBef>
              <a:spcAft>
                <a:spcPts val="0"/>
              </a:spcAft>
            </a:pPr>
            <a:r>
              <a:rPr lang="en-US" sz="2800" dirty="0">
                <a:solidFill>
                  <a:srgbClr val="006FC0"/>
                </a:solidFill>
                <a:effectLst/>
                <a:latin typeface="Times New Roman" panose="02020603050405020304" pitchFamily="18" charset="0"/>
                <a:ea typeface="Times New Roman" panose="02020603050405020304" pitchFamily="18" charset="0"/>
              </a:rPr>
              <a:t>Example</a:t>
            </a:r>
            <a:r>
              <a:rPr lang="en-US" sz="2800" spc="-5" dirty="0">
                <a:solidFill>
                  <a:srgbClr val="006FC0"/>
                </a:solidFill>
                <a:effectLst/>
                <a:latin typeface="Times New Roman" panose="02020603050405020304" pitchFamily="18" charset="0"/>
                <a:ea typeface="Times New Roman" panose="02020603050405020304" pitchFamily="18" charset="0"/>
              </a:rPr>
              <a:t> </a:t>
            </a:r>
            <a:endParaRPr lang="en-IN" sz="2800" dirty="0">
              <a:effectLst/>
              <a:latin typeface="Times New Roman" panose="02020603050405020304" pitchFamily="18" charset="0"/>
              <a:ea typeface="Times New Roman" panose="02020603050405020304" pitchFamily="18" charset="0"/>
            </a:endParaRPr>
          </a:p>
          <a:p>
            <a:pPr marR="1738630" lvl="0">
              <a:lnSpc>
                <a:spcPct val="115000"/>
              </a:lnSpc>
              <a:spcBef>
                <a:spcPts val="665"/>
              </a:spcBef>
              <a:spcAft>
                <a:spcPts val="0"/>
              </a:spcAft>
              <a:buSzPts val="1200"/>
              <a:tabLst>
                <a:tab pos="1137920" algn="l"/>
              </a:tabLst>
            </a:pPr>
            <a:r>
              <a:rPr lang="en-US" sz="2800" spc="-5" dirty="0">
                <a:effectLst/>
                <a:latin typeface="Times New Roman" panose="02020603050405020304" pitchFamily="18" charset="0"/>
                <a:ea typeface="Times New Roman" panose="02020603050405020304" pitchFamily="18" charset="0"/>
              </a:rPr>
              <a:t>A. In America,</a:t>
            </a:r>
            <a:r>
              <a:rPr lang="en-US" sz="2800" spc="-2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highly</a:t>
            </a:r>
            <a:r>
              <a:rPr lang="en-US" sz="2800" spc="-2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educated</a:t>
            </a:r>
            <a:r>
              <a:rPr lang="en-US" sz="2800" spc="-1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women,</a:t>
            </a:r>
            <a:r>
              <a:rPr lang="en-US" sz="2800" spc="-2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who</a:t>
            </a:r>
            <a:r>
              <a:rPr lang="en-US" sz="2800" spc="-2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are in</a:t>
            </a:r>
            <a:r>
              <a:rPr lang="en-US" sz="2800" spc="-35"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stronger</a:t>
            </a:r>
            <a:r>
              <a:rPr lang="en-US" sz="2800" spc="-15"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position</a:t>
            </a:r>
            <a:r>
              <a:rPr lang="en-US" sz="2800" spc="-35"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in</a:t>
            </a:r>
            <a:r>
              <a:rPr lang="en-US" sz="2800" spc="-2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the </a:t>
            </a:r>
            <a:r>
              <a:rPr lang="en-US" sz="2800" spc="-5" dirty="0" err="1">
                <a:effectLst/>
                <a:latin typeface="Times New Roman" panose="02020603050405020304" pitchFamily="18" charset="0"/>
                <a:ea typeface="Times New Roman" panose="02020603050405020304" pitchFamily="18" charset="0"/>
              </a:rPr>
              <a:t>labour</a:t>
            </a:r>
            <a:r>
              <a:rPr lang="en-US" sz="2800" spc="-5" dirty="0">
                <a:effectLst/>
                <a:latin typeface="Times New Roman" panose="02020603050405020304" pitchFamily="18" charset="0"/>
                <a:ea typeface="Times New Roman" panose="02020603050405020304" pitchFamily="18" charset="0"/>
              </a:rPr>
              <a:t> market than less qualified ones, have higher rates of marriage than other groups.</a:t>
            </a:r>
            <a:endParaRPr lang="en-IN" sz="2800" spc="-5" dirty="0">
              <a:effectLst/>
              <a:latin typeface="Times New Roman" panose="02020603050405020304" pitchFamily="18" charset="0"/>
              <a:ea typeface="Times New Roman" panose="02020603050405020304" pitchFamily="18" charset="0"/>
            </a:endParaRPr>
          </a:p>
          <a:p>
            <a:pPr marL="952500" marR="1729740" indent="38100">
              <a:lnSpc>
                <a:spcPct val="115000"/>
              </a:lnSpc>
              <a:spcBef>
                <a:spcPts val="455"/>
              </a:spcBef>
              <a:spcAft>
                <a:spcPts val="0"/>
              </a:spcAft>
            </a:pPr>
            <a:r>
              <a:rPr lang="en-US" sz="2800" dirty="0">
                <a:effectLst/>
                <a:latin typeface="Times New Roman" panose="02020603050405020304" pitchFamily="18" charset="0"/>
                <a:ea typeface="Times New Roman" panose="02020603050405020304" pitchFamily="18" charset="0"/>
              </a:rPr>
              <a:t>[A</a:t>
            </a:r>
            <a:r>
              <a:rPr lang="en-US" sz="2800" spc="-2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is</a:t>
            </a:r>
            <a:r>
              <a:rPr lang="en-US" sz="2800" spc="-3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the</a:t>
            </a:r>
            <a:r>
              <a:rPr lang="en-US" sz="2800" spc="-1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opening</a:t>
            </a:r>
            <a:r>
              <a:rPr lang="en-US" sz="2800" spc="-1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statement.</a:t>
            </a:r>
            <a:r>
              <a:rPr lang="en-US" sz="2800" spc="-1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You</a:t>
            </a:r>
            <a:r>
              <a:rPr lang="en-US" sz="2800" spc="-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are</a:t>
            </a:r>
            <a:r>
              <a:rPr lang="en-US" sz="2800" spc="-1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required</a:t>
            </a:r>
            <a:r>
              <a:rPr lang="en-US" sz="2800" spc="-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to re-arrange the following four statements].</a:t>
            </a:r>
            <a:endParaRPr lang="en-IN" sz="2800" dirty="0">
              <a:effectLst/>
              <a:latin typeface="Times New Roman" panose="02020603050405020304" pitchFamily="18" charset="0"/>
              <a:ea typeface="Times New Roman" panose="02020603050405020304" pitchFamily="18" charset="0"/>
            </a:endParaRPr>
          </a:p>
          <a:p>
            <a:pPr lvl="0">
              <a:spcBef>
                <a:spcPts val="450"/>
              </a:spcBef>
              <a:spcAft>
                <a:spcPts val="0"/>
              </a:spcAft>
              <a:buSzPts val="1200"/>
              <a:tabLst>
                <a:tab pos="1130300" algn="l"/>
              </a:tabLst>
            </a:pPr>
            <a:r>
              <a:rPr lang="en-US" sz="2800" spc="-5" dirty="0">
                <a:effectLst/>
                <a:latin typeface="Times New Roman" panose="02020603050405020304" pitchFamily="18" charset="0"/>
                <a:ea typeface="Times New Roman" panose="02020603050405020304" pitchFamily="18" charset="0"/>
              </a:rPr>
              <a:t>B. Some</a:t>
            </a:r>
            <a:r>
              <a:rPr lang="en-US" sz="2800" spc="-25"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work supports the</a:t>
            </a:r>
            <a:r>
              <a:rPr lang="en-US" sz="2800" spc="-15"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Becker</a:t>
            </a:r>
            <a:r>
              <a:rPr lang="en-US" sz="2800" spc="15"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thesis,</a:t>
            </a:r>
            <a:r>
              <a:rPr lang="en-US" sz="2800" spc="-2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and</a:t>
            </a:r>
            <a:r>
              <a:rPr lang="en-US" sz="2800" spc="5"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some</a:t>
            </a:r>
            <a:r>
              <a:rPr lang="en-US" sz="2800" spc="-3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appears</a:t>
            </a:r>
            <a:r>
              <a:rPr lang="en-US" sz="2800" spc="5"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to contradict</a:t>
            </a:r>
            <a:r>
              <a:rPr lang="en-US" sz="2800" spc="5" dirty="0">
                <a:effectLst/>
                <a:latin typeface="Times New Roman" panose="02020603050405020304" pitchFamily="18" charset="0"/>
                <a:ea typeface="Times New Roman" panose="02020603050405020304" pitchFamily="18" charset="0"/>
              </a:rPr>
              <a:t> </a:t>
            </a:r>
            <a:r>
              <a:rPr lang="en-US" sz="2800" spc="-25" dirty="0">
                <a:effectLst/>
                <a:latin typeface="Times New Roman" panose="02020603050405020304" pitchFamily="18" charset="0"/>
                <a:ea typeface="Times New Roman" panose="02020603050405020304" pitchFamily="18" charset="0"/>
              </a:rPr>
              <a:t>it.</a:t>
            </a:r>
            <a:endParaRPr lang="en-IN" sz="2800" spc="-5" dirty="0">
              <a:effectLst/>
              <a:latin typeface="Times New Roman" panose="02020603050405020304" pitchFamily="18" charset="0"/>
              <a:ea typeface="Times New Roman" panose="02020603050405020304" pitchFamily="18" charset="0"/>
            </a:endParaRPr>
          </a:p>
          <a:p>
            <a:pPr lvl="0">
              <a:spcBef>
                <a:spcPts val="650"/>
              </a:spcBef>
              <a:spcAft>
                <a:spcPts val="0"/>
              </a:spcAft>
              <a:buSzPts val="1200"/>
              <a:tabLst>
                <a:tab pos="1130300" algn="l"/>
              </a:tabLst>
            </a:pPr>
            <a:r>
              <a:rPr lang="en-US" sz="2800" spc="-5" dirty="0">
                <a:effectLst/>
                <a:latin typeface="Times New Roman" panose="02020603050405020304" pitchFamily="18" charset="0"/>
                <a:ea typeface="Times New Roman" panose="02020603050405020304" pitchFamily="18" charset="0"/>
              </a:rPr>
              <a:t>C. And,</a:t>
            </a:r>
            <a:r>
              <a:rPr lang="en-US" sz="2800" spc="-1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as with crime,</a:t>
            </a:r>
            <a:r>
              <a:rPr lang="en-US" sz="2800" spc="5"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it</a:t>
            </a:r>
            <a:r>
              <a:rPr lang="en-US" sz="2800" spc="-15"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is equally</a:t>
            </a:r>
            <a:r>
              <a:rPr lang="en-US" sz="2800" spc="5" dirty="0">
                <a:effectLst/>
                <a:latin typeface="Times New Roman" panose="02020603050405020304" pitchFamily="18" charset="0"/>
                <a:ea typeface="Times New Roman" panose="02020603050405020304" pitchFamily="18" charset="0"/>
              </a:rPr>
              <a:t> </a:t>
            </a:r>
            <a:r>
              <a:rPr lang="en-US" sz="2800" spc="-10" dirty="0">
                <a:effectLst/>
                <a:latin typeface="Times New Roman" panose="02020603050405020304" pitchFamily="18" charset="0"/>
                <a:ea typeface="Times New Roman" panose="02020603050405020304" pitchFamily="18" charset="0"/>
              </a:rPr>
              <a:t>inconclusive.</a:t>
            </a:r>
            <a:endParaRPr lang="en-IN" sz="2800" spc="-5" dirty="0">
              <a:effectLst/>
              <a:latin typeface="Times New Roman" panose="02020603050405020304" pitchFamily="18" charset="0"/>
              <a:ea typeface="Times New Roman" panose="02020603050405020304" pitchFamily="18" charset="0"/>
            </a:endParaRPr>
          </a:p>
          <a:p>
            <a:pPr marR="1633855" lvl="0">
              <a:lnSpc>
                <a:spcPct val="115000"/>
              </a:lnSpc>
              <a:spcBef>
                <a:spcPts val="660"/>
              </a:spcBef>
              <a:spcAft>
                <a:spcPts val="0"/>
              </a:spcAft>
              <a:buSzPts val="1200"/>
              <a:tabLst>
                <a:tab pos="1137920" algn="l"/>
              </a:tabLst>
            </a:pPr>
            <a:r>
              <a:rPr lang="en-US" sz="2800" spc="-5" dirty="0">
                <a:effectLst/>
                <a:latin typeface="Times New Roman" panose="02020603050405020304" pitchFamily="18" charset="0"/>
                <a:ea typeface="Times New Roman" panose="02020603050405020304" pitchFamily="18" charset="0"/>
              </a:rPr>
              <a:t>D. But regardless</a:t>
            </a:r>
            <a:r>
              <a:rPr lang="en-US" sz="2800" spc="-15"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of</a:t>
            </a:r>
            <a:r>
              <a:rPr lang="en-US" sz="2800" spc="-2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the</a:t>
            </a:r>
            <a:r>
              <a:rPr lang="en-US" sz="2800" spc="-1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conclusion</a:t>
            </a:r>
            <a:r>
              <a:rPr lang="en-US" sz="2800" spc="-15"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of</a:t>
            </a:r>
            <a:r>
              <a:rPr lang="en-US" sz="2800" spc="-2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any particular</a:t>
            </a:r>
            <a:r>
              <a:rPr lang="en-US" sz="2800" spc="-1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piece</a:t>
            </a:r>
            <a:r>
              <a:rPr lang="en-US" sz="2800" spc="-1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of</a:t>
            </a:r>
            <a:r>
              <a:rPr lang="en-US" sz="2800" spc="-2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work, it</a:t>
            </a:r>
            <a:r>
              <a:rPr lang="en-US" sz="2800" spc="-25"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is</a:t>
            </a:r>
            <a:r>
              <a:rPr lang="en-US" sz="2800" spc="-15"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hard to establish convincing connections between family changes and economic factors using conventional approaches.</a:t>
            </a:r>
            <a:endParaRPr lang="en-IN" sz="2800" spc="-5" dirty="0">
              <a:effectLst/>
              <a:latin typeface="Times New Roman" panose="02020603050405020304" pitchFamily="18" charset="0"/>
              <a:ea typeface="Times New Roman" panose="02020603050405020304" pitchFamily="18" charset="0"/>
            </a:endParaRPr>
          </a:p>
          <a:p>
            <a:pPr marR="1659890" lvl="0">
              <a:lnSpc>
                <a:spcPct val="115000"/>
              </a:lnSpc>
              <a:spcBef>
                <a:spcPts val="450"/>
              </a:spcBef>
              <a:spcAft>
                <a:spcPts val="0"/>
              </a:spcAft>
              <a:buSzPts val="1200"/>
              <a:tabLst>
                <a:tab pos="1120775" algn="l"/>
              </a:tabLst>
            </a:pPr>
            <a:r>
              <a:rPr lang="en-US" sz="2800" spc="-5" dirty="0">
                <a:effectLst/>
                <a:latin typeface="Times New Roman" panose="02020603050405020304" pitchFamily="18" charset="0"/>
                <a:ea typeface="Times New Roman" panose="02020603050405020304" pitchFamily="18" charset="0"/>
              </a:rPr>
              <a:t>E. Indeed, just as with crime, an enormous academic literature exists on the validity</a:t>
            </a:r>
            <a:r>
              <a:rPr lang="en-US" sz="2800" spc="-2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of</a:t>
            </a:r>
            <a:r>
              <a:rPr lang="en-US" sz="2800" spc="-2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the</a:t>
            </a:r>
            <a:r>
              <a:rPr lang="en-US" sz="2800" spc="-2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pure</a:t>
            </a:r>
            <a:r>
              <a:rPr lang="en-US" sz="2800" spc="-15"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economic</a:t>
            </a:r>
            <a:r>
              <a:rPr lang="en-US" sz="2800" spc="-2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approach</a:t>
            </a:r>
            <a:r>
              <a:rPr lang="en-US" sz="2800" spc="-1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to</a:t>
            </a:r>
            <a:r>
              <a:rPr lang="en-US" sz="2800" spc="-2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the</a:t>
            </a:r>
            <a:r>
              <a:rPr lang="en-US" sz="2800" spc="-2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evolution</a:t>
            </a:r>
            <a:r>
              <a:rPr lang="en-US" sz="2800" spc="-2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of</a:t>
            </a:r>
            <a:r>
              <a:rPr lang="en-US" sz="2800" spc="-2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family</a:t>
            </a:r>
            <a:r>
              <a:rPr lang="en-US" sz="2800" spc="-2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structures.</a:t>
            </a:r>
            <a:endParaRPr lang="en-IN" sz="2800" spc="-5" dirty="0">
              <a:effectLst/>
              <a:latin typeface="Times New Roman" panose="02020603050405020304" pitchFamily="18" charset="0"/>
              <a:ea typeface="Times New Roman" panose="02020603050405020304" pitchFamily="18" charset="0"/>
            </a:endParaRPr>
          </a:p>
          <a:p>
            <a:pPr marR="1746885" lvl="0">
              <a:lnSpc>
                <a:spcPct val="115000"/>
              </a:lnSpc>
              <a:spcBef>
                <a:spcPts val="460"/>
              </a:spcBef>
              <a:spcAft>
                <a:spcPts val="0"/>
              </a:spcAft>
              <a:buSzPts val="1200"/>
              <a:tabLst>
                <a:tab pos="1188720" algn="l"/>
              </a:tabLst>
            </a:pPr>
            <a:endParaRPr lang="en-IN" sz="2800" dirty="0">
              <a:effectLst/>
              <a:latin typeface="Times New Roman" panose="02020603050405020304" pitchFamily="18" charset="0"/>
              <a:ea typeface="Times New Roman" panose="02020603050405020304" pitchFamily="18" charset="0"/>
            </a:endParaRPr>
          </a:p>
          <a:p>
            <a:endParaRPr lang="en-I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1"/>
            <a:stretch>
              <a:fillRect l="-16378" t="-3898" r="-15097" b="-3672"/>
            </a:stretch>
          </a:blipFill>
        </p:spPr>
      </p:sp>
      <p:sp>
        <p:nvSpPr>
          <p:cNvPr id="4" name="Freeform 4"/>
          <p:cNvSpPr/>
          <p:nvPr/>
        </p:nvSpPr>
        <p:spPr>
          <a:xfrm>
            <a:off x="0" y="0"/>
            <a:ext cx="1676400" cy="1562100"/>
          </a:xfrm>
          <a:custGeom>
            <a:avLst/>
            <a:gdLst/>
            <a:ahLst/>
            <a:cxnLst/>
            <a:rect l="l" t="t" r="r" b="b"/>
            <a:pathLst>
              <a:path w="2296191" h="2650726">
                <a:moveTo>
                  <a:pt x="0" y="0"/>
                </a:moveTo>
                <a:lnTo>
                  <a:pt x="2296191" y="0"/>
                </a:lnTo>
                <a:lnTo>
                  <a:pt x="2296191" y="2650726"/>
                </a:lnTo>
                <a:lnTo>
                  <a:pt x="0" y="2650726"/>
                </a:lnTo>
                <a:lnTo>
                  <a:pt x="0" y="0"/>
                </a:lnTo>
                <a:close/>
              </a:path>
            </a:pathLst>
          </a:custGeom>
          <a:blipFill>
            <a:blip r:embed="rId2"/>
            <a:stretch>
              <a:fillRect/>
            </a:stretch>
          </a:blipFill>
        </p:spPr>
      </p:sp>
      <p:sp>
        <p:nvSpPr>
          <p:cNvPr id="5" name="Freeform 5"/>
          <p:cNvSpPr/>
          <p:nvPr/>
        </p:nvSpPr>
        <p:spPr>
          <a:xfrm>
            <a:off x="15608263" y="7508823"/>
            <a:ext cx="2406596" cy="2778177"/>
          </a:xfrm>
          <a:custGeom>
            <a:avLst/>
            <a:gdLst/>
            <a:ahLst/>
            <a:cxnLst/>
            <a:rect l="l" t="t" r="r" b="b"/>
            <a:pathLst>
              <a:path w="2406596" h="2778177">
                <a:moveTo>
                  <a:pt x="0" y="0"/>
                </a:moveTo>
                <a:lnTo>
                  <a:pt x="2406596" y="0"/>
                </a:lnTo>
                <a:lnTo>
                  <a:pt x="2406596" y="2778177"/>
                </a:lnTo>
                <a:lnTo>
                  <a:pt x="0" y="2778177"/>
                </a:lnTo>
                <a:lnTo>
                  <a:pt x="0" y="0"/>
                </a:lnTo>
                <a:close/>
              </a:path>
            </a:pathLst>
          </a:custGeom>
          <a:blipFill>
            <a:blip r:embed="rId2"/>
            <a:stretch>
              <a:fillRect/>
            </a:stretch>
          </a:blipFill>
        </p:spPr>
      </p:sp>
      <p:sp>
        <p:nvSpPr>
          <p:cNvPr id="6" name="TextBox 5"/>
          <p:cNvSpPr txBox="1"/>
          <p:nvPr/>
        </p:nvSpPr>
        <p:spPr>
          <a:xfrm>
            <a:off x="589547" y="30079"/>
            <a:ext cx="17678400" cy="11597662"/>
          </a:xfrm>
          <a:prstGeom prst="rect">
            <a:avLst/>
          </a:prstGeom>
          <a:noFill/>
        </p:spPr>
        <p:txBody>
          <a:bodyPr wrap="square">
            <a:spAutoFit/>
          </a:bodyPr>
          <a:lstStyle/>
          <a:p>
            <a:pPr marL="952500">
              <a:spcBef>
                <a:spcPts val="5"/>
              </a:spcBef>
              <a:spcAft>
                <a:spcPts val="0"/>
              </a:spcAft>
            </a:pPr>
            <a:endParaRPr lang="en-US" sz="2200" spc="-10" dirty="0">
              <a:solidFill>
                <a:srgbClr val="006FC0"/>
              </a:solidFill>
              <a:effectLst/>
              <a:latin typeface="Times New Roman" panose="02020603050405020304" pitchFamily="18" charset="0"/>
              <a:ea typeface="Times New Roman" panose="02020603050405020304" pitchFamily="18" charset="0"/>
            </a:endParaRPr>
          </a:p>
          <a:p>
            <a:pPr marL="952500">
              <a:spcBef>
                <a:spcPts val="5"/>
              </a:spcBef>
              <a:spcAft>
                <a:spcPts val="0"/>
              </a:spcAft>
            </a:pPr>
            <a:r>
              <a:rPr lang="en-US" sz="2200" spc="-10" dirty="0">
                <a:solidFill>
                  <a:srgbClr val="006FC0"/>
                </a:solidFill>
                <a:effectLst/>
                <a:latin typeface="Times New Roman" panose="02020603050405020304" pitchFamily="18" charset="0"/>
                <a:ea typeface="Times New Roman" panose="02020603050405020304" pitchFamily="18" charset="0"/>
              </a:rPr>
              <a:t>Solution:</a:t>
            </a:r>
            <a:endParaRPr lang="en-US" sz="2200" spc="-10" dirty="0">
              <a:solidFill>
                <a:srgbClr val="006FC0"/>
              </a:solidFill>
              <a:effectLst/>
              <a:latin typeface="Times New Roman" panose="02020603050405020304" pitchFamily="18" charset="0"/>
              <a:ea typeface="Times New Roman" panose="02020603050405020304" pitchFamily="18" charset="0"/>
            </a:endParaRPr>
          </a:p>
          <a:p>
            <a:pPr marL="952500" marR="1779905">
              <a:lnSpc>
                <a:spcPct val="115000"/>
              </a:lnSpc>
              <a:spcBef>
                <a:spcPts val="645"/>
              </a:spcBef>
              <a:spcAft>
                <a:spcPts val="0"/>
              </a:spcAft>
            </a:pPr>
            <a:r>
              <a:rPr lang="en-US" sz="2200" dirty="0">
                <a:solidFill>
                  <a:srgbClr val="006FC0"/>
                </a:solidFill>
                <a:effectLst/>
                <a:latin typeface="Times New Roman" panose="02020603050405020304" pitchFamily="18" charset="0"/>
                <a:ea typeface="Times New Roman" panose="02020603050405020304" pitchFamily="18" charset="0"/>
              </a:rPr>
              <a:t>Can</a:t>
            </a:r>
            <a:r>
              <a:rPr lang="en-US" sz="2200" spc="-15" dirty="0">
                <a:solidFill>
                  <a:srgbClr val="006FC0"/>
                </a:solidFill>
                <a:effectLst/>
                <a:latin typeface="Times New Roman" panose="02020603050405020304" pitchFamily="18" charset="0"/>
                <a:ea typeface="Times New Roman" panose="02020603050405020304" pitchFamily="18" charset="0"/>
              </a:rPr>
              <a:t> </a:t>
            </a:r>
            <a:r>
              <a:rPr lang="en-US" sz="2200" dirty="0">
                <a:solidFill>
                  <a:srgbClr val="006FC0"/>
                </a:solidFill>
                <a:effectLst/>
                <a:latin typeface="Times New Roman" panose="02020603050405020304" pitchFamily="18" charset="0"/>
                <a:ea typeface="Times New Roman" panose="02020603050405020304" pitchFamily="18" charset="0"/>
              </a:rPr>
              <a:t>B</a:t>
            </a:r>
            <a:r>
              <a:rPr lang="en-US" sz="2200" spc="-15" dirty="0">
                <a:solidFill>
                  <a:srgbClr val="006FC0"/>
                </a:solidFill>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be</a:t>
            </a:r>
            <a:r>
              <a:rPr lang="en-US" sz="2200" spc="-2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the</a:t>
            </a:r>
            <a:r>
              <a:rPr lang="en-US" sz="2200" spc="-1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opening</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statement</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Very</a:t>
            </a:r>
            <a:r>
              <a:rPr lang="en-US" sz="2200" spc="-1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Unlikely. There</a:t>
            </a:r>
            <a:r>
              <a:rPr lang="en-US" sz="2200" spc="-1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is</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no</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mention</a:t>
            </a:r>
            <a:r>
              <a:rPr lang="en-US" sz="2200" spc="-3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of “Becker thesis” in the opening statement.</a:t>
            </a:r>
            <a:endParaRPr lang="en-IN" sz="2200" dirty="0">
              <a:effectLst/>
              <a:latin typeface="Times New Roman" panose="02020603050405020304" pitchFamily="18" charset="0"/>
              <a:ea typeface="Times New Roman" panose="02020603050405020304" pitchFamily="18" charset="0"/>
            </a:endParaRPr>
          </a:p>
          <a:p>
            <a:pPr marL="952500" marR="1295400">
              <a:lnSpc>
                <a:spcPct val="115000"/>
              </a:lnSpc>
              <a:spcBef>
                <a:spcPts val="425"/>
              </a:spcBef>
              <a:spcAft>
                <a:spcPts val="0"/>
              </a:spcAft>
            </a:pPr>
            <a:r>
              <a:rPr lang="en-US" sz="2200" dirty="0">
                <a:solidFill>
                  <a:srgbClr val="006FC0"/>
                </a:solidFill>
                <a:effectLst/>
                <a:latin typeface="Times New Roman" panose="02020603050405020304" pitchFamily="18" charset="0"/>
                <a:ea typeface="Times New Roman" panose="02020603050405020304" pitchFamily="18" charset="0"/>
              </a:rPr>
              <a:t>Can</a:t>
            </a:r>
            <a:r>
              <a:rPr lang="en-US" sz="2200" spc="-15" dirty="0">
                <a:solidFill>
                  <a:srgbClr val="006FC0"/>
                </a:solidFill>
                <a:effectLst/>
                <a:latin typeface="Times New Roman" panose="02020603050405020304" pitchFamily="18" charset="0"/>
                <a:ea typeface="Times New Roman" panose="02020603050405020304" pitchFamily="18" charset="0"/>
              </a:rPr>
              <a:t> </a:t>
            </a:r>
            <a:r>
              <a:rPr lang="en-US" sz="2200" dirty="0">
                <a:solidFill>
                  <a:srgbClr val="006FC0"/>
                </a:solidFill>
                <a:effectLst/>
                <a:latin typeface="Times New Roman" panose="02020603050405020304" pitchFamily="18" charset="0"/>
                <a:ea typeface="Times New Roman" panose="02020603050405020304" pitchFamily="18" charset="0"/>
              </a:rPr>
              <a:t>C</a:t>
            </a:r>
            <a:r>
              <a:rPr lang="en-US" sz="2200" spc="-15" dirty="0">
                <a:solidFill>
                  <a:srgbClr val="006FC0"/>
                </a:solidFill>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be</a:t>
            </a:r>
            <a:r>
              <a:rPr lang="en-US" sz="2200" spc="-2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the</a:t>
            </a:r>
            <a:r>
              <a:rPr lang="en-US" sz="2200" spc="-1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opening</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statement</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Two</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words</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in</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the</a:t>
            </a:r>
            <a:r>
              <a:rPr lang="en-US" sz="2200" spc="-2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statement</a:t>
            </a:r>
            <a:r>
              <a:rPr lang="en-US" sz="2200" spc="-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“Crime”</a:t>
            </a:r>
            <a:r>
              <a:rPr lang="en-US" sz="2200" spc="-1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and “Inconclusive” make this as the statement after A very unlikely.</a:t>
            </a:r>
            <a:endParaRPr lang="en-IN" sz="2200" dirty="0">
              <a:effectLst/>
              <a:latin typeface="Times New Roman" panose="02020603050405020304" pitchFamily="18" charset="0"/>
              <a:ea typeface="Times New Roman" panose="02020603050405020304" pitchFamily="18" charset="0"/>
            </a:endParaRPr>
          </a:p>
          <a:p>
            <a:pPr marL="952500" marR="1618615">
              <a:lnSpc>
                <a:spcPct val="115000"/>
              </a:lnSpc>
              <a:spcBef>
                <a:spcPts val="420"/>
              </a:spcBef>
              <a:spcAft>
                <a:spcPts val="0"/>
              </a:spcAft>
            </a:pPr>
            <a:r>
              <a:rPr lang="en-US" sz="2200" dirty="0">
                <a:solidFill>
                  <a:srgbClr val="006FC0"/>
                </a:solidFill>
                <a:effectLst/>
                <a:latin typeface="Times New Roman" panose="02020603050405020304" pitchFamily="18" charset="0"/>
                <a:ea typeface="Times New Roman" panose="02020603050405020304" pitchFamily="18" charset="0"/>
              </a:rPr>
              <a:t>Can D </a:t>
            </a:r>
            <a:r>
              <a:rPr lang="en-US" sz="2200" dirty="0">
                <a:effectLst/>
                <a:latin typeface="Times New Roman" panose="02020603050405020304" pitchFamily="18" charset="0"/>
                <a:ea typeface="Times New Roman" panose="02020603050405020304" pitchFamily="18" charset="0"/>
              </a:rPr>
              <a:t>be the opening statement – Though it furthers the idea presented in statement A, usage of word like “But” make it unlikely to be the statement coming</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just</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after</a:t>
            </a:r>
            <a:r>
              <a:rPr lang="en-US" sz="2200" spc="-1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statement</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A.</a:t>
            </a:r>
            <a:r>
              <a:rPr lang="en-US" sz="2200" spc="-2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Besides,</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statement</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A</a:t>
            </a:r>
            <a:r>
              <a:rPr lang="en-US" sz="2200" spc="-1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does</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not</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talk</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about</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any piece of work. In fact, statement A is just an</a:t>
            </a:r>
            <a:endParaRPr lang="en-IN" sz="2200" dirty="0">
              <a:effectLst/>
              <a:latin typeface="Times New Roman" panose="02020603050405020304" pitchFamily="18" charset="0"/>
              <a:ea typeface="Times New Roman" panose="02020603050405020304" pitchFamily="18" charset="0"/>
            </a:endParaRPr>
          </a:p>
          <a:p>
            <a:pPr marL="952500">
              <a:spcBef>
                <a:spcPts val="460"/>
              </a:spcBef>
              <a:spcAft>
                <a:spcPts val="0"/>
              </a:spcAft>
            </a:pPr>
            <a:r>
              <a:rPr lang="en-US" sz="2200" spc="-10" dirty="0">
                <a:effectLst/>
                <a:latin typeface="Times New Roman" panose="02020603050405020304" pitchFamily="18" charset="0"/>
                <a:ea typeface="Times New Roman" panose="02020603050405020304" pitchFamily="18" charset="0"/>
              </a:rPr>
              <a:t>opinion.</a:t>
            </a:r>
            <a:endParaRPr lang="en-IN" sz="2200" dirty="0">
              <a:effectLst/>
              <a:latin typeface="Times New Roman" panose="02020603050405020304" pitchFamily="18" charset="0"/>
              <a:ea typeface="Times New Roman" panose="02020603050405020304" pitchFamily="18" charset="0"/>
            </a:endParaRPr>
          </a:p>
          <a:p>
            <a:pPr marL="952500" marR="1779905">
              <a:lnSpc>
                <a:spcPct val="115000"/>
              </a:lnSpc>
              <a:spcBef>
                <a:spcPts val="660"/>
              </a:spcBef>
              <a:spcAft>
                <a:spcPts val="0"/>
              </a:spcAft>
            </a:pPr>
            <a:r>
              <a:rPr lang="en-US" sz="2200" dirty="0">
                <a:solidFill>
                  <a:srgbClr val="006FC0"/>
                </a:solidFill>
                <a:effectLst/>
                <a:latin typeface="Times New Roman" panose="02020603050405020304" pitchFamily="18" charset="0"/>
                <a:ea typeface="Times New Roman" panose="02020603050405020304" pitchFamily="18" charset="0"/>
              </a:rPr>
              <a:t>Can</a:t>
            </a:r>
            <a:r>
              <a:rPr lang="en-US" sz="2200" spc="-15" dirty="0">
                <a:solidFill>
                  <a:srgbClr val="006FC0"/>
                </a:solidFill>
                <a:effectLst/>
                <a:latin typeface="Times New Roman" panose="02020603050405020304" pitchFamily="18" charset="0"/>
                <a:ea typeface="Times New Roman" panose="02020603050405020304" pitchFamily="18" charset="0"/>
              </a:rPr>
              <a:t> </a:t>
            </a:r>
            <a:r>
              <a:rPr lang="en-US" sz="2200" dirty="0">
                <a:solidFill>
                  <a:srgbClr val="006FC0"/>
                </a:solidFill>
                <a:effectLst/>
                <a:latin typeface="Times New Roman" panose="02020603050405020304" pitchFamily="18" charset="0"/>
                <a:ea typeface="Times New Roman" panose="02020603050405020304" pitchFamily="18" charset="0"/>
              </a:rPr>
              <a:t>E</a:t>
            </a:r>
            <a:r>
              <a:rPr lang="en-US" sz="2200" spc="-20" dirty="0">
                <a:solidFill>
                  <a:srgbClr val="006FC0"/>
                </a:solidFill>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be</a:t>
            </a:r>
            <a:r>
              <a:rPr lang="en-US" sz="2200" spc="-1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the</a:t>
            </a:r>
            <a:r>
              <a:rPr lang="en-US" sz="2200" spc="-2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opening</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statement</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Yes.</a:t>
            </a:r>
            <a:r>
              <a:rPr lang="en-US" sz="2200" spc="-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E</a:t>
            </a:r>
            <a:r>
              <a:rPr lang="en-US" sz="2200" spc="-2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is</a:t>
            </a:r>
            <a:r>
              <a:rPr lang="en-US" sz="2200" spc="-2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the</a:t>
            </a:r>
            <a:r>
              <a:rPr lang="en-US" sz="2200" spc="-1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statement</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after</a:t>
            </a:r>
            <a:r>
              <a:rPr lang="en-US" sz="2200" spc="-1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A</a:t>
            </a:r>
            <a:r>
              <a:rPr lang="en-US" sz="2200" spc="-2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both through elimination of other statements and selection.</a:t>
            </a:r>
            <a:endParaRPr lang="en-IN" sz="2200" dirty="0">
              <a:effectLst/>
              <a:latin typeface="Times New Roman" panose="02020603050405020304" pitchFamily="18" charset="0"/>
              <a:ea typeface="Times New Roman" panose="02020603050405020304" pitchFamily="18" charset="0"/>
            </a:endParaRPr>
          </a:p>
          <a:p>
            <a:pPr marL="952500" marR="1618615">
              <a:lnSpc>
                <a:spcPct val="115000"/>
              </a:lnSpc>
              <a:spcBef>
                <a:spcPts val="450"/>
              </a:spcBef>
              <a:spcAft>
                <a:spcPts val="0"/>
              </a:spcAft>
            </a:pPr>
            <a:r>
              <a:rPr lang="en-US" sz="2200" dirty="0">
                <a:solidFill>
                  <a:srgbClr val="006FC0"/>
                </a:solidFill>
                <a:effectLst/>
                <a:latin typeface="Times New Roman" panose="02020603050405020304" pitchFamily="18" charset="0"/>
                <a:ea typeface="Times New Roman" panose="02020603050405020304" pitchFamily="18" charset="0"/>
              </a:rPr>
              <a:t>Next statement should be C</a:t>
            </a:r>
            <a:r>
              <a:rPr lang="en-US" sz="2200" dirty="0">
                <a:effectLst/>
                <a:latin typeface="Times New Roman" panose="02020603050405020304" pitchFamily="18" charset="0"/>
                <a:ea typeface="Times New Roman" panose="02020603050405020304" pitchFamily="18" charset="0"/>
              </a:rPr>
              <a:t>, as it again talks about ‘Crime’ and how inconclusive</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it</a:t>
            </a:r>
            <a:r>
              <a:rPr lang="en-US" sz="2200" spc="-3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is</a:t>
            </a:r>
            <a:r>
              <a:rPr lang="en-US" sz="2200" spc="-2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(despite</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“an</a:t>
            </a:r>
            <a:r>
              <a:rPr lang="en-US" sz="2200" spc="-2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enormous</a:t>
            </a:r>
            <a:r>
              <a:rPr lang="en-US" sz="2200" spc="-2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academics</a:t>
            </a:r>
            <a:r>
              <a:rPr lang="en-US" sz="2200" spc="-1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literature</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exists”</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as</a:t>
            </a:r>
            <a:r>
              <a:rPr lang="en-US" sz="2200" spc="-2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given </a:t>
            </a:r>
            <a:endParaRPr lang="en-US" sz="2200" dirty="0">
              <a:effectLst/>
              <a:latin typeface="Times New Roman" panose="02020603050405020304" pitchFamily="18" charset="0"/>
              <a:ea typeface="Times New Roman" panose="02020603050405020304" pitchFamily="18" charset="0"/>
            </a:endParaRPr>
          </a:p>
          <a:p>
            <a:pPr marL="952500" marR="5251450">
              <a:lnSpc>
                <a:spcPct val="146000"/>
              </a:lnSpc>
              <a:spcAft>
                <a:spcPts val="0"/>
              </a:spcAft>
            </a:pPr>
            <a:r>
              <a:rPr lang="en-US" sz="2200" dirty="0">
                <a:solidFill>
                  <a:srgbClr val="006FC0"/>
                </a:solidFill>
                <a:effectLst/>
                <a:latin typeface="Times New Roman" panose="02020603050405020304" pitchFamily="18" charset="0"/>
                <a:ea typeface="Times New Roman" panose="02020603050405020304" pitchFamily="18" charset="0"/>
              </a:rPr>
              <a:t>Next </a:t>
            </a:r>
            <a:r>
              <a:rPr lang="en-US" sz="2200" spc="-10" dirty="0">
                <a:solidFill>
                  <a:srgbClr val="006FC0"/>
                </a:solidFill>
                <a:effectLst/>
                <a:latin typeface="Times New Roman" panose="02020603050405020304" pitchFamily="18" charset="0"/>
                <a:ea typeface="Times New Roman" panose="02020603050405020304" pitchFamily="18" charset="0"/>
              </a:rPr>
              <a:t>statement:</a:t>
            </a:r>
            <a:endParaRPr lang="en-IN" sz="2200" dirty="0">
              <a:effectLst/>
              <a:latin typeface="Times New Roman" panose="02020603050405020304" pitchFamily="18" charset="0"/>
              <a:ea typeface="Times New Roman" panose="02020603050405020304" pitchFamily="18" charset="0"/>
            </a:endParaRPr>
          </a:p>
          <a:p>
            <a:pPr marL="952500" marR="1546860">
              <a:lnSpc>
                <a:spcPct val="115000"/>
              </a:lnSpc>
              <a:spcBef>
                <a:spcPts val="10"/>
              </a:spcBef>
              <a:spcAft>
                <a:spcPts val="0"/>
              </a:spcAft>
            </a:pPr>
            <a:r>
              <a:rPr lang="en-US" sz="2200" dirty="0">
                <a:effectLst/>
                <a:latin typeface="Times New Roman" panose="02020603050405020304" pitchFamily="18" charset="0"/>
                <a:ea typeface="Times New Roman" panose="02020603050405020304" pitchFamily="18" charset="0"/>
              </a:rPr>
              <a:t>D</a:t>
            </a:r>
            <a:r>
              <a:rPr lang="en-US" sz="2200" spc="-2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should</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be</a:t>
            </a:r>
            <a:r>
              <a:rPr lang="en-US" sz="2200" spc="-2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the</a:t>
            </a:r>
            <a:r>
              <a:rPr lang="en-US" sz="2200" spc="-1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last</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statement</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as</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it</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concludes</a:t>
            </a:r>
            <a:r>
              <a:rPr lang="en-US" sz="2200" spc="-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the</a:t>
            </a:r>
            <a:r>
              <a:rPr lang="en-US" sz="2200" spc="-2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whole</a:t>
            </a:r>
            <a:r>
              <a:rPr lang="en-US" sz="2200" spc="-2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theme</a:t>
            </a:r>
            <a:r>
              <a:rPr lang="en-US" sz="2200" spc="-2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that</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“it</a:t>
            </a:r>
            <a:r>
              <a:rPr lang="en-US" sz="2200" spc="-2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is</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hard to establish”. Now</a:t>
            </a:r>
            <a:endParaRPr lang="en-IN" sz="2200" dirty="0">
              <a:effectLst/>
              <a:latin typeface="Times New Roman" panose="02020603050405020304" pitchFamily="18" charset="0"/>
              <a:ea typeface="Times New Roman" panose="02020603050405020304" pitchFamily="18" charset="0"/>
            </a:endParaRPr>
          </a:p>
          <a:p>
            <a:pPr marL="952500" marR="1606550">
              <a:lnSpc>
                <a:spcPct val="115000"/>
              </a:lnSpc>
              <a:spcBef>
                <a:spcPts val="425"/>
              </a:spcBef>
              <a:spcAft>
                <a:spcPts val="0"/>
              </a:spcAft>
            </a:pPr>
            <a:r>
              <a:rPr lang="en-US" sz="2200" dirty="0">
                <a:effectLst/>
                <a:latin typeface="Times New Roman" panose="02020603050405020304" pitchFamily="18" charset="0"/>
                <a:ea typeface="Times New Roman" panose="02020603050405020304" pitchFamily="18" charset="0"/>
              </a:rPr>
              <a:t>the whole point is – how do we place statement B and Becker thesis, which finds</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no</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mention</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in</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the</a:t>
            </a:r>
            <a:r>
              <a:rPr lang="en-US" sz="2200" spc="-2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whole</a:t>
            </a:r>
            <a:r>
              <a:rPr lang="en-US" sz="2200" spc="-2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passage.</a:t>
            </a:r>
            <a:r>
              <a:rPr lang="en-US" sz="2200" spc="-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Only</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reasoning</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that</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can</a:t>
            </a:r>
            <a:r>
              <a:rPr lang="en-US" sz="2200" spc="-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be</a:t>
            </a:r>
            <a:r>
              <a:rPr lang="en-US" sz="2200" spc="-2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given</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here is – Probably this passage has been taken from a book or project report</a:t>
            </a:r>
            <a:r>
              <a:rPr lang="en-US" sz="2200" spc="20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which has something to do with Becker Thesis, and this passage is just a small part of it.</a:t>
            </a:r>
            <a:endParaRPr lang="en-IN" sz="2200" dirty="0">
              <a:effectLst/>
              <a:latin typeface="Times New Roman" panose="02020603050405020304" pitchFamily="18" charset="0"/>
              <a:ea typeface="Times New Roman" panose="02020603050405020304" pitchFamily="18" charset="0"/>
            </a:endParaRPr>
          </a:p>
          <a:p>
            <a:pPr marL="952500" marR="1684020">
              <a:lnSpc>
                <a:spcPct val="115000"/>
              </a:lnSpc>
              <a:spcBef>
                <a:spcPts val="450"/>
              </a:spcBef>
              <a:spcAft>
                <a:spcPts val="0"/>
              </a:spcAft>
            </a:pPr>
            <a:r>
              <a:rPr lang="en-US" sz="2200" dirty="0">
                <a:effectLst/>
                <a:latin typeface="Times New Roman" panose="02020603050405020304" pitchFamily="18" charset="0"/>
                <a:ea typeface="Times New Roman" panose="02020603050405020304" pitchFamily="18" charset="0"/>
              </a:rPr>
              <a:t>Now</a:t>
            </a:r>
            <a:r>
              <a:rPr lang="en-US" sz="2200" spc="-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let</a:t>
            </a:r>
            <a:r>
              <a:rPr lang="en-US" sz="2200" spc="-1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us</a:t>
            </a:r>
            <a:r>
              <a:rPr lang="en-US" sz="2200" spc="-2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look</a:t>
            </a:r>
            <a:r>
              <a:rPr lang="en-US" sz="2200" spc="-1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at</a:t>
            </a:r>
            <a:r>
              <a:rPr lang="en-US" sz="2200" spc="-1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the</a:t>
            </a:r>
            <a:r>
              <a:rPr lang="en-US" sz="2200" spc="-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options</a:t>
            </a:r>
            <a:r>
              <a:rPr lang="en-US" sz="2200" spc="-2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and try</a:t>
            </a:r>
            <a:r>
              <a:rPr lang="en-US" sz="2200" spc="-2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to</a:t>
            </a:r>
            <a:r>
              <a:rPr lang="en-US" sz="2200" spc="-1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eliminate</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the</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options</a:t>
            </a:r>
            <a:r>
              <a:rPr lang="en-US" sz="2200" spc="-1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with</a:t>
            </a:r>
            <a:r>
              <a:rPr lang="en-US" sz="2200" spc="-1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the</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help of the conclusions that we have derived so far:</a:t>
            </a:r>
            <a:endParaRPr lang="en-IN" sz="2200" dirty="0">
              <a:effectLst/>
              <a:latin typeface="Times New Roman" panose="02020603050405020304" pitchFamily="18" charset="0"/>
              <a:ea typeface="Times New Roman" panose="02020603050405020304" pitchFamily="18" charset="0"/>
            </a:endParaRPr>
          </a:p>
          <a:p>
            <a:pPr lvl="0">
              <a:spcBef>
                <a:spcPts val="450"/>
              </a:spcBef>
              <a:spcAft>
                <a:spcPts val="0"/>
              </a:spcAft>
              <a:buSzPts val="1200"/>
              <a:tabLst>
                <a:tab pos="1167765" algn="l"/>
              </a:tabLst>
            </a:pPr>
            <a:r>
              <a:rPr lang="en-US" sz="2200" spc="-5" dirty="0">
                <a:solidFill>
                  <a:srgbClr val="006FC0"/>
                </a:solidFill>
                <a:latin typeface="Times New Roman" panose="02020603050405020304" pitchFamily="18" charset="0"/>
                <a:ea typeface="Times New Roman" panose="02020603050405020304" pitchFamily="18" charset="0"/>
              </a:rPr>
              <a:t>             A. </a:t>
            </a:r>
            <a:r>
              <a:rPr lang="en-US" sz="2200" spc="-5" dirty="0">
                <a:solidFill>
                  <a:srgbClr val="006FC0"/>
                </a:solidFill>
                <a:effectLst/>
                <a:latin typeface="Times New Roman" panose="02020603050405020304" pitchFamily="18" charset="0"/>
                <a:ea typeface="Times New Roman" panose="02020603050405020304" pitchFamily="18" charset="0"/>
              </a:rPr>
              <a:t>BCDE</a:t>
            </a:r>
            <a:r>
              <a:rPr lang="en-US" sz="2200" spc="-10" dirty="0">
                <a:solidFill>
                  <a:srgbClr val="006FC0"/>
                </a:solidFill>
                <a:effectLst/>
                <a:latin typeface="Times New Roman" panose="02020603050405020304" pitchFamily="18" charset="0"/>
                <a:ea typeface="Times New Roman" panose="02020603050405020304" pitchFamily="18" charset="0"/>
              </a:rPr>
              <a:t> </a:t>
            </a:r>
            <a:r>
              <a:rPr lang="en-US" sz="2200" spc="-5" dirty="0">
                <a:effectLst/>
                <a:latin typeface="Times New Roman" panose="02020603050405020304" pitchFamily="18" charset="0"/>
                <a:ea typeface="Times New Roman" panose="02020603050405020304" pitchFamily="18" charset="0"/>
              </a:rPr>
              <a:t>– Ruled out as E</a:t>
            </a:r>
            <a:r>
              <a:rPr lang="en-US" sz="2200" spc="5" dirty="0">
                <a:effectLst/>
                <a:latin typeface="Times New Roman" panose="02020603050405020304" pitchFamily="18" charset="0"/>
                <a:ea typeface="Times New Roman" panose="02020603050405020304" pitchFamily="18" charset="0"/>
              </a:rPr>
              <a:t> </a:t>
            </a:r>
            <a:r>
              <a:rPr lang="en-US" sz="2200" spc="-5" dirty="0">
                <a:effectLst/>
                <a:latin typeface="Times New Roman" panose="02020603050405020304" pitchFamily="18" charset="0"/>
                <a:ea typeface="Times New Roman" panose="02020603050405020304" pitchFamily="18" charset="0"/>
              </a:rPr>
              <a:t>is</a:t>
            </a:r>
            <a:r>
              <a:rPr lang="en-US" sz="2200" spc="-15" dirty="0">
                <a:effectLst/>
                <a:latin typeface="Times New Roman" panose="02020603050405020304" pitchFamily="18" charset="0"/>
                <a:ea typeface="Times New Roman" panose="02020603050405020304" pitchFamily="18" charset="0"/>
              </a:rPr>
              <a:t> </a:t>
            </a:r>
            <a:r>
              <a:rPr lang="en-US" sz="2200" spc="-5" dirty="0">
                <a:effectLst/>
                <a:latin typeface="Times New Roman" panose="02020603050405020304" pitchFamily="18" charset="0"/>
                <a:ea typeface="Times New Roman" panose="02020603050405020304" pitchFamily="18" charset="0"/>
              </a:rPr>
              <a:t>the</a:t>
            </a:r>
            <a:r>
              <a:rPr lang="en-US" sz="2200" spc="-10" dirty="0">
                <a:effectLst/>
                <a:latin typeface="Times New Roman" panose="02020603050405020304" pitchFamily="18" charset="0"/>
                <a:ea typeface="Times New Roman" panose="02020603050405020304" pitchFamily="18" charset="0"/>
              </a:rPr>
              <a:t> </a:t>
            </a:r>
            <a:r>
              <a:rPr lang="en-US" sz="2200" spc="-5" dirty="0">
                <a:effectLst/>
                <a:latin typeface="Times New Roman" panose="02020603050405020304" pitchFamily="18" charset="0"/>
                <a:ea typeface="Times New Roman" panose="02020603050405020304" pitchFamily="18" charset="0"/>
              </a:rPr>
              <a:t>1st </a:t>
            </a:r>
            <a:r>
              <a:rPr lang="en-US" sz="2200" spc="-10" dirty="0">
                <a:effectLst/>
                <a:latin typeface="Times New Roman" panose="02020603050405020304" pitchFamily="18" charset="0"/>
                <a:ea typeface="Times New Roman" panose="02020603050405020304" pitchFamily="18" charset="0"/>
              </a:rPr>
              <a:t>statement.</a:t>
            </a:r>
            <a:endParaRPr lang="en-IN" sz="2200" spc="-5" dirty="0">
              <a:effectLst/>
              <a:latin typeface="Times New Roman" panose="02020603050405020304" pitchFamily="18" charset="0"/>
              <a:ea typeface="Times New Roman" panose="02020603050405020304" pitchFamily="18" charset="0"/>
            </a:endParaRPr>
          </a:p>
          <a:p>
            <a:pPr lvl="0">
              <a:spcBef>
                <a:spcPts val="660"/>
              </a:spcBef>
              <a:spcAft>
                <a:spcPts val="0"/>
              </a:spcAft>
              <a:buSzPts val="1200"/>
              <a:tabLst>
                <a:tab pos="1167765" algn="l"/>
              </a:tabLst>
            </a:pPr>
            <a:r>
              <a:rPr lang="en-US" sz="2200" spc="-5" dirty="0">
                <a:solidFill>
                  <a:srgbClr val="006FC0"/>
                </a:solidFill>
                <a:effectLst/>
                <a:latin typeface="Times New Roman" panose="02020603050405020304" pitchFamily="18" charset="0"/>
                <a:ea typeface="Times New Roman" panose="02020603050405020304" pitchFamily="18" charset="0"/>
              </a:rPr>
              <a:t>             B. DBEC</a:t>
            </a:r>
            <a:r>
              <a:rPr lang="en-US" sz="2200" spc="-15" dirty="0">
                <a:solidFill>
                  <a:srgbClr val="006FC0"/>
                </a:solidFill>
                <a:effectLst/>
                <a:latin typeface="Times New Roman" panose="02020603050405020304" pitchFamily="18" charset="0"/>
                <a:ea typeface="Times New Roman" panose="02020603050405020304" pitchFamily="18" charset="0"/>
              </a:rPr>
              <a:t> </a:t>
            </a:r>
            <a:r>
              <a:rPr lang="en-US" sz="2200" spc="-5" dirty="0">
                <a:effectLst/>
                <a:latin typeface="Times New Roman" panose="02020603050405020304" pitchFamily="18" charset="0"/>
                <a:ea typeface="Times New Roman" panose="02020603050405020304" pitchFamily="18" charset="0"/>
              </a:rPr>
              <a:t>– Ruled out as E</a:t>
            </a:r>
            <a:r>
              <a:rPr lang="en-US" sz="2200" spc="5" dirty="0">
                <a:effectLst/>
                <a:latin typeface="Times New Roman" panose="02020603050405020304" pitchFamily="18" charset="0"/>
                <a:ea typeface="Times New Roman" panose="02020603050405020304" pitchFamily="18" charset="0"/>
              </a:rPr>
              <a:t> </a:t>
            </a:r>
            <a:r>
              <a:rPr lang="en-US" sz="2200" spc="-5" dirty="0">
                <a:effectLst/>
                <a:latin typeface="Times New Roman" panose="02020603050405020304" pitchFamily="18" charset="0"/>
                <a:ea typeface="Times New Roman" panose="02020603050405020304" pitchFamily="18" charset="0"/>
              </a:rPr>
              <a:t>is</a:t>
            </a:r>
            <a:r>
              <a:rPr lang="en-US" sz="2200" spc="-15" dirty="0">
                <a:effectLst/>
                <a:latin typeface="Times New Roman" panose="02020603050405020304" pitchFamily="18" charset="0"/>
                <a:ea typeface="Times New Roman" panose="02020603050405020304" pitchFamily="18" charset="0"/>
              </a:rPr>
              <a:t> </a:t>
            </a:r>
            <a:r>
              <a:rPr lang="en-US" sz="2200" spc="-5" dirty="0">
                <a:effectLst/>
                <a:latin typeface="Times New Roman" panose="02020603050405020304" pitchFamily="18" charset="0"/>
                <a:ea typeface="Times New Roman" panose="02020603050405020304" pitchFamily="18" charset="0"/>
              </a:rPr>
              <a:t>the</a:t>
            </a:r>
            <a:r>
              <a:rPr lang="en-US" sz="2200" spc="-10" dirty="0">
                <a:effectLst/>
                <a:latin typeface="Times New Roman" panose="02020603050405020304" pitchFamily="18" charset="0"/>
                <a:ea typeface="Times New Roman" panose="02020603050405020304" pitchFamily="18" charset="0"/>
              </a:rPr>
              <a:t> </a:t>
            </a:r>
            <a:r>
              <a:rPr lang="en-US" sz="2200" spc="-5" dirty="0">
                <a:effectLst/>
                <a:latin typeface="Times New Roman" panose="02020603050405020304" pitchFamily="18" charset="0"/>
                <a:ea typeface="Times New Roman" panose="02020603050405020304" pitchFamily="18" charset="0"/>
              </a:rPr>
              <a:t>1st </a:t>
            </a:r>
            <a:r>
              <a:rPr lang="en-US" sz="2200" spc="-10" dirty="0">
                <a:effectLst/>
                <a:latin typeface="Times New Roman" panose="02020603050405020304" pitchFamily="18" charset="0"/>
                <a:ea typeface="Times New Roman" panose="02020603050405020304" pitchFamily="18" charset="0"/>
              </a:rPr>
              <a:t>statement.</a:t>
            </a:r>
            <a:endParaRPr lang="en-IN" sz="2200" spc="-5" dirty="0">
              <a:effectLst/>
              <a:latin typeface="Times New Roman" panose="02020603050405020304" pitchFamily="18" charset="0"/>
              <a:ea typeface="Times New Roman" panose="02020603050405020304" pitchFamily="18" charset="0"/>
            </a:endParaRPr>
          </a:p>
          <a:p>
            <a:pPr lvl="0">
              <a:spcBef>
                <a:spcPts val="650"/>
              </a:spcBef>
              <a:spcAft>
                <a:spcPts val="0"/>
              </a:spcAft>
              <a:buSzPts val="1200"/>
              <a:tabLst>
                <a:tab pos="1167765" algn="l"/>
              </a:tabLst>
            </a:pPr>
            <a:r>
              <a:rPr lang="en-US" sz="2200" spc="-5" dirty="0">
                <a:solidFill>
                  <a:srgbClr val="006FC0"/>
                </a:solidFill>
                <a:effectLst/>
                <a:latin typeface="Times New Roman" panose="02020603050405020304" pitchFamily="18" charset="0"/>
                <a:ea typeface="Times New Roman" panose="02020603050405020304" pitchFamily="18" charset="0"/>
              </a:rPr>
              <a:t>             C. BDCE</a:t>
            </a:r>
            <a:r>
              <a:rPr lang="en-US" sz="2200" spc="-10" dirty="0">
                <a:solidFill>
                  <a:srgbClr val="006FC0"/>
                </a:solidFill>
                <a:effectLst/>
                <a:latin typeface="Times New Roman" panose="02020603050405020304" pitchFamily="18" charset="0"/>
                <a:ea typeface="Times New Roman" panose="02020603050405020304" pitchFamily="18" charset="0"/>
              </a:rPr>
              <a:t> </a:t>
            </a:r>
            <a:r>
              <a:rPr lang="en-US" sz="2200" spc="-5" dirty="0">
                <a:effectLst/>
                <a:latin typeface="Times New Roman" panose="02020603050405020304" pitchFamily="18" charset="0"/>
                <a:ea typeface="Times New Roman" panose="02020603050405020304" pitchFamily="18" charset="0"/>
              </a:rPr>
              <a:t>– Ruled out as E</a:t>
            </a:r>
            <a:r>
              <a:rPr lang="en-US" sz="2200" spc="5" dirty="0">
                <a:effectLst/>
                <a:latin typeface="Times New Roman" panose="02020603050405020304" pitchFamily="18" charset="0"/>
                <a:ea typeface="Times New Roman" panose="02020603050405020304" pitchFamily="18" charset="0"/>
              </a:rPr>
              <a:t> </a:t>
            </a:r>
            <a:r>
              <a:rPr lang="en-US" sz="2200" spc="-5" dirty="0">
                <a:effectLst/>
                <a:latin typeface="Times New Roman" panose="02020603050405020304" pitchFamily="18" charset="0"/>
                <a:ea typeface="Times New Roman" panose="02020603050405020304" pitchFamily="18" charset="0"/>
              </a:rPr>
              <a:t>is</a:t>
            </a:r>
            <a:r>
              <a:rPr lang="en-US" sz="2200" spc="-15" dirty="0">
                <a:effectLst/>
                <a:latin typeface="Times New Roman" panose="02020603050405020304" pitchFamily="18" charset="0"/>
                <a:ea typeface="Times New Roman" panose="02020603050405020304" pitchFamily="18" charset="0"/>
              </a:rPr>
              <a:t> </a:t>
            </a:r>
            <a:r>
              <a:rPr lang="en-US" sz="2200" spc="-5" dirty="0">
                <a:effectLst/>
                <a:latin typeface="Times New Roman" panose="02020603050405020304" pitchFamily="18" charset="0"/>
                <a:ea typeface="Times New Roman" panose="02020603050405020304" pitchFamily="18" charset="0"/>
              </a:rPr>
              <a:t>the</a:t>
            </a:r>
            <a:r>
              <a:rPr lang="en-US" sz="2200" spc="-10" dirty="0">
                <a:effectLst/>
                <a:latin typeface="Times New Roman" panose="02020603050405020304" pitchFamily="18" charset="0"/>
                <a:ea typeface="Times New Roman" panose="02020603050405020304" pitchFamily="18" charset="0"/>
              </a:rPr>
              <a:t> </a:t>
            </a:r>
            <a:r>
              <a:rPr lang="en-US" sz="2200" spc="-5" dirty="0">
                <a:effectLst/>
                <a:latin typeface="Times New Roman" panose="02020603050405020304" pitchFamily="18" charset="0"/>
                <a:ea typeface="Times New Roman" panose="02020603050405020304" pitchFamily="18" charset="0"/>
              </a:rPr>
              <a:t>1st </a:t>
            </a:r>
            <a:r>
              <a:rPr lang="en-US" sz="2200" spc="-10" dirty="0">
                <a:effectLst/>
                <a:latin typeface="Times New Roman" panose="02020603050405020304" pitchFamily="18" charset="0"/>
                <a:ea typeface="Times New Roman" panose="02020603050405020304" pitchFamily="18" charset="0"/>
              </a:rPr>
              <a:t>statement.</a:t>
            </a:r>
            <a:endParaRPr lang="en-IN" sz="2200" spc="-5" dirty="0">
              <a:effectLst/>
              <a:latin typeface="Times New Roman" panose="02020603050405020304" pitchFamily="18" charset="0"/>
              <a:ea typeface="Times New Roman" panose="02020603050405020304" pitchFamily="18" charset="0"/>
            </a:endParaRPr>
          </a:p>
          <a:p>
            <a:pPr lvl="0">
              <a:spcBef>
                <a:spcPts val="660"/>
              </a:spcBef>
              <a:spcAft>
                <a:spcPts val="0"/>
              </a:spcAft>
              <a:buSzPts val="1200"/>
              <a:tabLst>
                <a:tab pos="1167765" algn="l"/>
              </a:tabLst>
            </a:pPr>
            <a:r>
              <a:rPr lang="en-US" sz="2200" spc="-5" dirty="0">
                <a:solidFill>
                  <a:srgbClr val="006FC0"/>
                </a:solidFill>
                <a:effectLst/>
                <a:latin typeface="Times New Roman" panose="02020603050405020304" pitchFamily="18" charset="0"/>
                <a:ea typeface="Times New Roman" panose="02020603050405020304" pitchFamily="18" charset="0"/>
              </a:rPr>
              <a:t>             D. ECBD</a:t>
            </a:r>
            <a:r>
              <a:rPr lang="en-US" sz="2200" spc="-15" dirty="0">
                <a:solidFill>
                  <a:srgbClr val="006FC0"/>
                </a:solidFill>
                <a:effectLst/>
                <a:latin typeface="Times New Roman" panose="02020603050405020304" pitchFamily="18" charset="0"/>
                <a:ea typeface="Times New Roman" panose="02020603050405020304" pitchFamily="18" charset="0"/>
              </a:rPr>
              <a:t> </a:t>
            </a:r>
            <a:r>
              <a:rPr lang="en-US" sz="2200" spc="-5" dirty="0">
                <a:effectLst/>
                <a:latin typeface="Times New Roman" panose="02020603050405020304" pitchFamily="18" charset="0"/>
                <a:ea typeface="Times New Roman" panose="02020603050405020304" pitchFamily="18" charset="0"/>
              </a:rPr>
              <a:t>– </a:t>
            </a:r>
            <a:r>
              <a:rPr lang="en-US" sz="2200" spc="-10" dirty="0">
                <a:effectLst/>
                <a:latin typeface="Times New Roman" panose="02020603050405020304" pitchFamily="18" charset="0"/>
                <a:ea typeface="Times New Roman" panose="02020603050405020304" pitchFamily="18" charset="0"/>
              </a:rPr>
              <a:t>Answer.</a:t>
            </a:r>
            <a:endParaRPr lang="en-IN" sz="2200" spc="-5" dirty="0">
              <a:effectLst/>
              <a:latin typeface="Times New Roman" panose="02020603050405020304" pitchFamily="18" charset="0"/>
              <a:ea typeface="Times New Roman" panose="02020603050405020304" pitchFamily="18" charset="0"/>
            </a:endParaRPr>
          </a:p>
          <a:p>
            <a:pPr marR="3866515" lvl="0">
              <a:lnSpc>
                <a:spcPct val="146000"/>
              </a:lnSpc>
              <a:spcBef>
                <a:spcPts val="660"/>
              </a:spcBef>
              <a:spcAft>
                <a:spcPts val="0"/>
              </a:spcAft>
              <a:buSzPts val="1200"/>
              <a:tabLst>
                <a:tab pos="990600" algn="l"/>
                <a:tab pos="1167765" algn="l"/>
              </a:tabLst>
            </a:pPr>
            <a:r>
              <a:rPr lang="en-US" sz="2200" spc="-5" dirty="0">
                <a:solidFill>
                  <a:srgbClr val="006FC0"/>
                </a:solidFill>
                <a:effectLst/>
                <a:latin typeface="Times New Roman" panose="02020603050405020304" pitchFamily="18" charset="0"/>
                <a:ea typeface="Times New Roman" panose="02020603050405020304" pitchFamily="18" charset="0"/>
              </a:rPr>
              <a:t>             E. EBCD</a:t>
            </a:r>
            <a:r>
              <a:rPr lang="en-US" sz="2200" spc="-25" dirty="0">
                <a:solidFill>
                  <a:srgbClr val="006FC0"/>
                </a:solidFill>
                <a:effectLst/>
                <a:latin typeface="Times New Roman" panose="02020603050405020304" pitchFamily="18" charset="0"/>
                <a:ea typeface="Times New Roman" panose="02020603050405020304" pitchFamily="18" charset="0"/>
              </a:rPr>
              <a:t> </a:t>
            </a:r>
            <a:r>
              <a:rPr lang="en-US" sz="2200" spc="-5" dirty="0">
                <a:effectLst/>
                <a:latin typeface="Times New Roman" panose="02020603050405020304" pitchFamily="18" charset="0"/>
                <a:ea typeface="Times New Roman" panose="02020603050405020304" pitchFamily="18" charset="0"/>
              </a:rPr>
              <a:t>–</a:t>
            </a:r>
            <a:r>
              <a:rPr lang="en-US" sz="2200" spc="-20" dirty="0">
                <a:effectLst/>
                <a:latin typeface="Times New Roman" panose="02020603050405020304" pitchFamily="18" charset="0"/>
                <a:ea typeface="Times New Roman" panose="02020603050405020304" pitchFamily="18" charset="0"/>
              </a:rPr>
              <a:t> </a:t>
            </a:r>
            <a:r>
              <a:rPr lang="en-US" sz="2200" spc="-5" dirty="0">
                <a:effectLst/>
                <a:latin typeface="Times New Roman" panose="02020603050405020304" pitchFamily="18" charset="0"/>
                <a:ea typeface="Times New Roman" panose="02020603050405020304" pitchFamily="18" charset="0"/>
              </a:rPr>
              <a:t>Ruled</a:t>
            </a:r>
            <a:r>
              <a:rPr lang="en-US" sz="2200" spc="-20" dirty="0">
                <a:effectLst/>
                <a:latin typeface="Times New Roman" panose="02020603050405020304" pitchFamily="18" charset="0"/>
                <a:ea typeface="Times New Roman" panose="02020603050405020304" pitchFamily="18" charset="0"/>
              </a:rPr>
              <a:t> </a:t>
            </a:r>
            <a:r>
              <a:rPr lang="en-US" sz="2200" spc="-5" dirty="0">
                <a:effectLst/>
                <a:latin typeface="Times New Roman" panose="02020603050405020304" pitchFamily="18" charset="0"/>
                <a:ea typeface="Times New Roman" panose="02020603050405020304" pitchFamily="18" charset="0"/>
              </a:rPr>
              <a:t>out</a:t>
            </a:r>
            <a:r>
              <a:rPr lang="en-US" sz="2200" spc="-20" dirty="0">
                <a:effectLst/>
                <a:latin typeface="Times New Roman" panose="02020603050405020304" pitchFamily="18" charset="0"/>
                <a:ea typeface="Times New Roman" panose="02020603050405020304" pitchFamily="18" charset="0"/>
              </a:rPr>
              <a:t> </a:t>
            </a:r>
            <a:r>
              <a:rPr lang="en-US" sz="2200" spc="-5" dirty="0">
                <a:effectLst/>
                <a:latin typeface="Times New Roman" panose="02020603050405020304" pitchFamily="18" charset="0"/>
                <a:ea typeface="Times New Roman" panose="02020603050405020304" pitchFamily="18" charset="0"/>
              </a:rPr>
              <a:t>as</a:t>
            </a:r>
            <a:r>
              <a:rPr lang="en-US" sz="2200" spc="-20" dirty="0">
                <a:effectLst/>
                <a:latin typeface="Times New Roman" panose="02020603050405020304" pitchFamily="18" charset="0"/>
                <a:ea typeface="Times New Roman" panose="02020603050405020304" pitchFamily="18" charset="0"/>
              </a:rPr>
              <a:t> </a:t>
            </a:r>
            <a:r>
              <a:rPr lang="en-US" sz="2200" spc="-5" dirty="0">
                <a:effectLst/>
                <a:latin typeface="Times New Roman" panose="02020603050405020304" pitchFamily="18" charset="0"/>
                <a:ea typeface="Times New Roman" panose="02020603050405020304" pitchFamily="18" charset="0"/>
              </a:rPr>
              <a:t>EC</a:t>
            </a:r>
            <a:r>
              <a:rPr lang="en-US" sz="2200" spc="-20" dirty="0">
                <a:effectLst/>
                <a:latin typeface="Times New Roman" panose="02020603050405020304" pitchFamily="18" charset="0"/>
                <a:ea typeface="Times New Roman" panose="02020603050405020304" pitchFamily="18" charset="0"/>
              </a:rPr>
              <a:t> </a:t>
            </a:r>
            <a:r>
              <a:rPr lang="en-US" sz="2200" spc="-5" dirty="0">
                <a:effectLst/>
                <a:latin typeface="Times New Roman" panose="02020603050405020304" pitchFamily="18" charset="0"/>
                <a:ea typeface="Times New Roman" panose="02020603050405020304" pitchFamily="18" charset="0"/>
              </a:rPr>
              <a:t>is</a:t>
            </a:r>
            <a:r>
              <a:rPr lang="en-US" sz="2200" spc="-20" dirty="0">
                <a:effectLst/>
                <a:latin typeface="Times New Roman" panose="02020603050405020304" pitchFamily="18" charset="0"/>
                <a:ea typeface="Times New Roman" panose="02020603050405020304" pitchFamily="18" charset="0"/>
              </a:rPr>
              <a:t> </a:t>
            </a:r>
            <a:r>
              <a:rPr lang="en-US" sz="2200" spc="-5" dirty="0">
                <a:effectLst/>
                <a:latin typeface="Times New Roman" panose="02020603050405020304" pitchFamily="18" charset="0"/>
                <a:ea typeface="Times New Roman" panose="02020603050405020304" pitchFamily="18" charset="0"/>
              </a:rPr>
              <a:t>the</a:t>
            </a:r>
            <a:r>
              <a:rPr lang="en-US" sz="2200" spc="-25" dirty="0">
                <a:effectLst/>
                <a:latin typeface="Times New Roman" panose="02020603050405020304" pitchFamily="18" charset="0"/>
                <a:ea typeface="Times New Roman" panose="02020603050405020304" pitchFamily="18" charset="0"/>
              </a:rPr>
              <a:t> </a:t>
            </a:r>
            <a:r>
              <a:rPr lang="en-US" sz="2200" spc="-5" dirty="0">
                <a:effectLst/>
                <a:latin typeface="Times New Roman" panose="02020603050405020304" pitchFamily="18" charset="0"/>
                <a:ea typeface="Times New Roman" panose="02020603050405020304" pitchFamily="18" charset="0"/>
              </a:rPr>
              <a:t>link. Hence, option </a:t>
            </a:r>
            <a:r>
              <a:rPr lang="en-US" sz="2200" spc="-5" dirty="0">
                <a:effectLst/>
                <a:highlight>
                  <a:srgbClr val="FFFF00"/>
                </a:highlight>
                <a:latin typeface="Times New Roman" panose="02020603050405020304" pitchFamily="18" charset="0"/>
                <a:ea typeface="Times New Roman" panose="02020603050405020304" pitchFamily="18" charset="0"/>
              </a:rPr>
              <a:t>(d) is the answer.</a:t>
            </a:r>
            <a:endParaRPr lang="en-IN" sz="2200" spc="-5" dirty="0">
              <a:effectLst/>
              <a:highlight>
                <a:srgbClr val="FFFF00"/>
              </a:highlight>
              <a:latin typeface="Times New Roman" panose="02020603050405020304" pitchFamily="18" charset="0"/>
              <a:ea typeface="Times New Roman" panose="02020603050405020304" pitchFamily="18" charset="0"/>
            </a:endParaRPr>
          </a:p>
          <a:p>
            <a:pPr marL="952500" marR="1618615">
              <a:lnSpc>
                <a:spcPct val="115000"/>
              </a:lnSpc>
              <a:spcBef>
                <a:spcPts val="450"/>
              </a:spcBef>
              <a:spcAft>
                <a:spcPts val="0"/>
              </a:spcAft>
            </a:pPr>
            <a:endParaRPr lang="en-IN" sz="2800" dirty="0">
              <a:effectLst/>
              <a:latin typeface="Times New Roman" panose="02020603050405020304" pitchFamily="18" charset="0"/>
              <a:ea typeface="Times New Roman" panose="02020603050405020304" pitchFamily="18" charset="0"/>
            </a:endParaRPr>
          </a:p>
          <a:p>
            <a:pPr>
              <a:spcBef>
                <a:spcPts val="1160"/>
              </a:spcBef>
            </a:pPr>
            <a:br>
              <a:rPr lang="en-US" sz="2800" dirty="0">
                <a:effectLst/>
                <a:latin typeface="Calibri" panose="020F0502020204030204" charset="0"/>
                <a:ea typeface="SimSun" panose="02010600030101010101" pitchFamily="2" charset="-122"/>
                <a:cs typeface="Mangal" panose="02040503050203030202" pitchFamily="18" charset="0"/>
              </a:rPr>
            </a:br>
            <a:r>
              <a:rPr lang="en-US" sz="2800" dirty="0">
                <a:effectLst/>
                <a:latin typeface="Times New Roman" panose="02020603050405020304" pitchFamily="18" charset="0"/>
                <a:ea typeface="Times New Roman" panose="02020603050405020304" pitchFamily="18" charset="0"/>
              </a:rPr>
              <a:t> </a:t>
            </a:r>
            <a:endParaRPr lang="en-IN" sz="2800" dirty="0">
              <a:effectLst/>
              <a:latin typeface="Times New Roman" panose="02020603050405020304" pitchFamily="18" charset="0"/>
              <a:ea typeface="Times New Roman" panose="02020603050405020304" pitchFamily="18" charset="0"/>
            </a:endParaRPr>
          </a:p>
          <a:p>
            <a:r>
              <a:rPr lang="en-US" sz="1200" dirty="0">
                <a:effectLst/>
                <a:latin typeface="Calibri" panose="020F0502020204030204" charset="0"/>
                <a:ea typeface="SimSun" panose="02010600030101010101" pitchFamily="2" charset="-122"/>
                <a:cs typeface="Mangal" panose="02040503050203030202" pitchFamily="18" charset="0"/>
              </a:rPr>
              <a:t> </a:t>
            </a:r>
            <a:endParaRPr lang="en-I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1"/>
            <a:stretch>
              <a:fillRect l="-16378" t="-3898" r="-15097" b="-3672"/>
            </a:stretch>
          </a:blipFill>
        </p:spPr>
      </p:sp>
      <p:sp>
        <p:nvSpPr>
          <p:cNvPr id="47106" name="Title 1"/>
          <p:cNvSpPr>
            <a:spLocks noGrp="1" noChangeArrowheads="1"/>
          </p:cNvSpPr>
          <p:nvPr>
            <p:ph type="title"/>
          </p:nvPr>
        </p:nvSpPr>
        <p:spPr>
          <a:xfrm>
            <a:off x="1609726" y="1231108"/>
            <a:ext cx="14806613" cy="1290638"/>
          </a:xfrm>
        </p:spPr>
        <p:txBody>
          <a:bodyPr>
            <a:normAutofit fontScale="90000"/>
          </a:bodyPr>
          <a:lstStyle/>
          <a:p>
            <a:pPr eaLnBrk="1" hangingPunct="1"/>
            <a:r>
              <a:rPr lang="en-US" altLang="en-US" sz="3000" b="1">
                <a:latin typeface="Times New Roman" panose="02020603050405020304" pitchFamily="18" charset="0"/>
                <a:cs typeface="Times New Roman" panose="02020603050405020304" pitchFamily="18" charset="0"/>
              </a:rPr>
              <a:t>DIRECTIONS for the question:</a:t>
            </a:r>
            <a:br>
              <a:rPr lang="en-US" altLang="en-US" sz="3000" b="1">
                <a:latin typeface="Times New Roman" panose="02020603050405020304" pitchFamily="18" charset="0"/>
                <a:cs typeface="Times New Roman" panose="02020603050405020304" pitchFamily="18" charset="0"/>
              </a:rPr>
            </a:br>
            <a:br>
              <a:rPr lang="en-US" altLang="en-US" sz="3000" b="1">
                <a:latin typeface="Times New Roman" panose="02020603050405020304" pitchFamily="18" charset="0"/>
                <a:cs typeface="Times New Roman" panose="02020603050405020304" pitchFamily="18" charset="0"/>
              </a:rPr>
            </a:br>
            <a:r>
              <a:rPr lang="en-US" altLang="en-US" sz="3000" b="1">
                <a:latin typeface="Times New Roman" panose="02020603050405020304" pitchFamily="18" charset="0"/>
                <a:cs typeface="Times New Roman" panose="02020603050405020304" pitchFamily="18" charset="0"/>
              </a:rPr>
              <a:t>The question consists of five statements labelled A, B, C, D and E which when logically ordered form a coherent passage. Choose the option that represents the most logical order..</a:t>
            </a:r>
            <a:endParaRPr lang="en-US" altLang="en-US" sz="3000" b="1">
              <a:latin typeface="Times New Roman" panose="02020603050405020304" pitchFamily="18" charset="0"/>
              <a:cs typeface="Times New Roman" panose="02020603050405020304" pitchFamily="18" charset="0"/>
            </a:endParaRPr>
          </a:p>
        </p:txBody>
      </p:sp>
      <p:sp>
        <p:nvSpPr>
          <p:cNvPr id="17411" name="Content Placeholder 2"/>
          <p:cNvSpPr>
            <a:spLocks noGrp="1"/>
          </p:cNvSpPr>
          <p:nvPr>
            <p:ph idx="1"/>
          </p:nvPr>
        </p:nvSpPr>
        <p:spPr>
          <a:xfrm>
            <a:off x="150020" y="3424238"/>
            <a:ext cx="17140238" cy="7024688"/>
          </a:xfrm>
        </p:spPr>
        <p:txBody>
          <a:bodyPr rtlCol="0">
            <a:normAutofit/>
          </a:bodyPr>
          <a:lstStyle/>
          <a:p>
            <a:pPr marL="0" indent="0">
              <a:buNone/>
              <a:defRPr/>
            </a:pPr>
            <a:r>
              <a:rPr lang="en-US" altLang="en-US" sz="3000" dirty="0">
                <a:solidFill>
                  <a:schemeClr val="tx1">
                    <a:lumMod val="75000"/>
                    <a:lumOff val="25000"/>
                  </a:schemeClr>
                </a:solidFill>
                <a:latin typeface="Times New Roman" panose="02020603050405020304" pitchFamily="18" charset="0"/>
                <a:cs typeface="Times New Roman" panose="02020603050405020304" pitchFamily="18" charset="0"/>
              </a:rPr>
              <a:t>A. No longer are they so blinded as in the past by the glare and tinsel of the State idea, and of the 'blessings' of 'rugged individualism."</a:t>
            </a:r>
            <a:endParaRPr lang="en-US" altLang="en-US" sz="3000" dirty="0">
              <a:solidFill>
                <a:schemeClr val="tx1">
                  <a:lumMod val="75000"/>
                  <a:lumOff val="25000"/>
                </a:schemeClr>
              </a:solidFill>
              <a:latin typeface="Times New Roman" panose="02020603050405020304" pitchFamily="18" charset="0"/>
              <a:cs typeface="Times New Roman" panose="02020603050405020304" pitchFamily="18" charset="0"/>
            </a:endParaRPr>
          </a:p>
          <a:p>
            <a:pPr marL="0" indent="0">
              <a:buNone/>
              <a:defRPr/>
            </a:pPr>
            <a:r>
              <a:rPr lang="en-US" altLang="en-US" sz="3000" dirty="0">
                <a:solidFill>
                  <a:schemeClr val="tx1">
                    <a:lumMod val="75000"/>
                    <a:lumOff val="25000"/>
                  </a:schemeClr>
                </a:solidFill>
                <a:latin typeface="Times New Roman" panose="02020603050405020304" pitchFamily="18" charset="0"/>
                <a:cs typeface="Times New Roman" panose="02020603050405020304" pitchFamily="18" charset="0"/>
              </a:rPr>
              <a:t>B. The spirit of government has always worked against the social application of this vital lesson, except where it served the State and aided its own particular interests.</a:t>
            </a:r>
            <a:endParaRPr lang="en-US" altLang="en-US" sz="3000" dirty="0">
              <a:solidFill>
                <a:schemeClr val="tx1">
                  <a:lumMod val="75000"/>
                  <a:lumOff val="25000"/>
                </a:schemeClr>
              </a:solidFill>
              <a:latin typeface="Times New Roman" panose="02020603050405020304" pitchFamily="18" charset="0"/>
              <a:cs typeface="Times New Roman" panose="02020603050405020304" pitchFamily="18" charset="0"/>
            </a:endParaRPr>
          </a:p>
          <a:p>
            <a:pPr marL="0" indent="0">
              <a:buNone/>
              <a:defRPr/>
            </a:pPr>
            <a:r>
              <a:rPr lang="en-US" altLang="en-US" sz="3000" dirty="0">
                <a:solidFill>
                  <a:schemeClr val="tx1">
                    <a:lumMod val="75000"/>
                    <a:lumOff val="25000"/>
                  </a:schemeClr>
                </a:solidFill>
                <a:latin typeface="Times New Roman" panose="02020603050405020304" pitchFamily="18" charset="0"/>
                <a:cs typeface="Times New Roman" panose="02020603050405020304" pitchFamily="18" charset="0"/>
              </a:rPr>
              <a:t>C. The individual and ever larger groups of individuals are beginning to see beneath the surface of the established order of things.</a:t>
            </a:r>
            <a:endParaRPr lang="en-US" altLang="en-US" sz="3000" dirty="0">
              <a:solidFill>
                <a:schemeClr val="tx1">
                  <a:lumMod val="75000"/>
                  <a:lumOff val="25000"/>
                </a:schemeClr>
              </a:solidFill>
              <a:latin typeface="Times New Roman" panose="02020603050405020304" pitchFamily="18" charset="0"/>
              <a:cs typeface="Times New Roman" panose="02020603050405020304" pitchFamily="18" charset="0"/>
            </a:endParaRPr>
          </a:p>
          <a:p>
            <a:pPr marL="0" indent="0">
              <a:buNone/>
              <a:defRPr/>
            </a:pPr>
            <a:r>
              <a:rPr lang="en-US" altLang="en-US" sz="3000" dirty="0">
                <a:solidFill>
                  <a:schemeClr val="tx1">
                    <a:lumMod val="75000"/>
                    <a:lumOff val="25000"/>
                  </a:schemeClr>
                </a:solidFill>
                <a:latin typeface="Times New Roman" panose="02020603050405020304" pitchFamily="18" charset="0"/>
                <a:cs typeface="Times New Roman" panose="02020603050405020304" pitchFamily="18" charset="0"/>
              </a:rPr>
              <a:t>D. It is this anti-progressive and anti-social spirit of the State and of the privileged castes which has been responsible for the bitter struggle between man and man.</a:t>
            </a:r>
            <a:endParaRPr lang="en-US" altLang="en-US" sz="3000" dirty="0">
              <a:solidFill>
                <a:schemeClr val="tx1">
                  <a:lumMod val="75000"/>
                  <a:lumOff val="25000"/>
                </a:schemeClr>
              </a:solidFill>
              <a:latin typeface="Times New Roman" panose="02020603050405020304" pitchFamily="18" charset="0"/>
              <a:cs typeface="Times New Roman" panose="02020603050405020304" pitchFamily="18" charset="0"/>
            </a:endParaRPr>
          </a:p>
          <a:p>
            <a:pPr marL="0" indent="0">
              <a:buNone/>
              <a:defRPr/>
            </a:pPr>
            <a:r>
              <a:rPr lang="en-US" altLang="en-US" sz="3000" dirty="0">
                <a:solidFill>
                  <a:schemeClr val="tx1">
                    <a:lumMod val="75000"/>
                    <a:lumOff val="25000"/>
                  </a:schemeClr>
                </a:solidFill>
                <a:latin typeface="Times New Roman" panose="02020603050405020304" pitchFamily="18" charset="0"/>
                <a:cs typeface="Times New Roman" panose="02020603050405020304" pitchFamily="18" charset="0"/>
              </a:rPr>
              <a:t>E. The long process of history has taught man that division and strife mean death, and that unity and cooperation advance his cause, multiply his strength and further his welfare.</a:t>
            </a:r>
            <a:endParaRPr lang="en-US" altLang="en-US" sz="3000" dirty="0">
              <a:solidFill>
                <a:schemeClr val="tx1">
                  <a:lumMod val="75000"/>
                  <a:lumOff val="25000"/>
                </a:schemeClr>
              </a:solidFill>
              <a:latin typeface="Times New Roman" panose="02020603050405020304" pitchFamily="18" charset="0"/>
              <a:cs typeface="Times New Roman" panose="02020603050405020304" pitchFamily="18" charset="0"/>
            </a:endParaRPr>
          </a:p>
          <a:p>
            <a:pPr marL="0" indent="0">
              <a:buNone/>
              <a:defRPr/>
            </a:pPr>
            <a:endParaRPr lang="pt-BR" altLang="en-US" sz="3000" b="1" dirty="0">
              <a:solidFill>
                <a:schemeClr val="tx1">
                  <a:lumMod val="75000"/>
                  <a:lumOff val="25000"/>
                </a:schemeClr>
              </a:solidFill>
              <a:latin typeface="Times New Roman" panose="02020603050405020304" pitchFamily="18" charset="0"/>
              <a:cs typeface="Times New Roman" panose="02020603050405020304" pitchFamily="18" charset="0"/>
            </a:endParaRPr>
          </a:p>
          <a:p>
            <a:pPr marL="0" indent="0">
              <a:buNone/>
              <a:defRPr/>
            </a:pPr>
            <a:r>
              <a:rPr lang="pt-BR" altLang="en-US" sz="3000" b="1" dirty="0">
                <a:solidFill>
                  <a:schemeClr val="tx1">
                    <a:lumMod val="75000"/>
                    <a:lumOff val="25000"/>
                  </a:schemeClr>
                </a:solidFill>
                <a:latin typeface="Times New Roman" panose="02020603050405020304" pitchFamily="18" charset="0"/>
                <a:cs typeface="Times New Roman" panose="02020603050405020304" pitchFamily="18" charset="0"/>
              </a:rPr>
              <a:t>A) ECABD					B) DCBEA</a:t>
            </a:r>
            <a:endParaRPr lang="pt-BR" altLang="en-US" sz="3000" b="1" dirty="0">
              <a:solidFill>
                <a:schemeClr val="tx1">
                  <a:lumMod val="75000"/>
                  <a:lumOff val="25000"/>
                </a:schemeClr>
              </a:solidFill>
              <a:latin typeface="Times New Roman" panose="02020603050405020304" pitchFamily="18" charset="0"/>
              <a:cs typeface="Times New Roman" panose="02020603050405020304" pitchFamily="18" charset="0"/>
            </a:endParaRPr>
          </a:p>
          <a:p>
            <a:pPr marL="0" indent="0">
              <a:buNone/>
              <a:defRPr/>
            </a:pPr>
            <a:r>
              <a:rPr lang="pt-BR" altLang="en-US" sz="3000" b="1" dirty="0">
                <a:solidFill>
                  <a:schemeClr val="tx1">
                    <a:lumMod val="75000"/>
                    <a:lumOff val="25000"/>
                  </a:schemeClr>
                </a:solidFill>
                <a:latin typeface="Times New Roman" panose="02020603050405020304" pitchFamily="18" charset="0"/>
                <a:cs typeface="Times New Roman" panose="02020603050405020304" pitchFamily="18" charset="0"/>
              </a:rPr>
              <a:t>C) CABDE					D) EBDCA</a:t>
            </a:r>
            <a:endParaRPr lang="en-US" altLang="en-US" sz="30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1"/>
            <a:stretch>
              <a:fillRect l="-16378" t="-3898" r="-15097" b="-3672"/>
            </a:stretch>
          </a:blipFill>
        </p:spPr>
      </p:sp>
      <p:sp>
        <p:nvSpPr>
          <p:cNvPr id="48130" name="Content Placeholder 2"/>
          <p:cNvSpPr>
            <a:spLocks noGrp="1" noChangeArrowheads="1"/>
          </p:cNvSpPr>
          <p:nvPr>
            <p:ph idx="1"/>
          </p:nvPr>
        </p:nvSpPr>
        <p:spPr>
          <a:xfrm>
            <a:off x="647700" y="3402808"/>
            <a:ext cx="15773400" cy="6527006"/>
          </a:xfrm>
        </p:spPr>
        <p:txBody>
          <a:bodyPr/>
          <a:lstStyle/>
          <a:p>
            <a:pPr marL="0" indent="0">
              <a:buNone/>
            </a:pPr>
            <a:r>
              <a:rPr lang="en-US" altLang="en-US" sz="3000" b="1">
                <a:latin typeface="Times New Roman" panose="02020603050405020304" pitchFamily="18" charset="0"/>
                <a:cs typeface="Times New Roman" panose="02020603050405020304" pitchFamily="18" charset="0"/>
              </a:rPr>
              <a:t>Explanation</a:t>
            </a:r>
            <a:r>
              <a:rPr lang="en-US" altLang="en-US" sz="3000" b="1">
                <a:solidFill>
                  <a:srgbClr val="FF0000"/>
                </a:solidFill>
                <a:latin typeface="Times New Roman" panose="02020603050405020304" pitchFamily="18" charset="0"/>
                <a:cs typeface="Times New Roman" panose="02020603050405020304" pitchFamily="18" charset="0"/>
              </a:rPr>
              <a:t>:-</a:t>
            </a:r>
            <a:r>
              <a:rPr lang="pt-BR" altLang="en-US" sz="3000" b="1">
                <a:solidFill>
                  <a:srgbClr val="FF0000"/>
                </a:solidFill>
                <a:latin typeface="Times New Roman" panose="02020603050405020304" pitchFamily="18" charset="0"/>
                <a:cs typeface="Times New Roman" panose="02020603050405020304" pitchFamily="18" charset="0"/>
              </a:rPr>
              <a:t> D) EBDCA</a:t>
            </a:r>
            <a:endParaRPr lang="en-US" altLang="en-US" sz="3000" b="1">
              <a:solidFill>
                <a:srgbClr val="FF0000"/>
              </a:solidFill>
              <a:latin typeface="Times New Roman" panose="02020603050405020304" pitchFamily="18" charset="0"/>
              <a:cs typeface="Times New Roman" panose="02020603050405020304" pitchFamily="18" charset="0"/>
            </a:endParaRPr>
          </a:p>
          <a:p>
            <a:pPr marL="0" indent="0">
              <a:buNone/>
            </a:pPr>
            <a:r>
              <a:rPr lang="en-US" altLang="en-US" sz="3000">
                <a:latin typeface="Times New Roman" panose="02020603050405020304" pitchFamily="18" charset="0"/>
                <a:cs typeface="Times New Roman" panose="02020603050405020304" pitchFamily="18" charset="0"/>
              </a:rPr>
              <a:t>This vital lesson in B is talked about in E. Hence EB will be a pair.</a:t>
            </a:r>
            <a:endParaRPr lang="en-US" altLang="en-US" sz="3000">
              <a:latin typeface="Times New Roman" panose="02020603050405020304" pitchFamily="18" charset="0"/>
              <a:cs typeface="Times New Roman" panose="02020603050405020304" pitchFamily="18" charset="0"/>
            </a:endParaRPr>
          </a:p>
          <a:p>
            <a:pPr marL="0" indent="0">
              <a:buNone/>
            </a:pPr>
            <a:r>
              <a:rPr lang="en-US" altLang="en-US" sz="3000">
                <a:latin typeface="Times New Roman" panose="02020603050405020304" pitchFamily="18" charset="0"/>
                <a:cs typeface="Times New Roman" panose="02020603050405020304" pitchFamily="18" charset="0"/>
              </a:rPr>
              <a:t>Statement A continues with the idea mentioned in C, hence CA is another pair. The spirit talked about in D is continuation of B.</a:t>
            </a:r>
            <a:endParaRPr lang="en-US" altLang="en-US" sz="3000">
              <a:latin typeface="Times New Roman" panose="02020603050405020304" pitchFamily="18" charset="0"/>
              <a:cs typeface="Times New Roman" panose="02020603050405020304" pitchFamily="18" charset="0"/>
            </a:endParaRPr>
          </a:p>
          <a:p>
            <a:pPr marL="0" indent="0">
              <a:buNone/>
            </a:pPr>
            <a:r>
              <a:rPr lang="en-US" altLang="en-US" sz="3000">
                <a:latin typeface="Times New Roman" panose="02020603050405020304" pitchFamily="18" charset="0"/>
                <a:cs typeface="Times New Roman" panose="02020603050405020304" pitchFamily="18" charset="0"/>
              </a:rPr>
              <a:t>Hence option D shows the correct arrangement.</a:t>
            </a:r>
            <a:endParaRPr lang="en-US" altLang="en-US" sz="3000">
              <a:latin typeface="Times New Roman" panose="02020603050405020304" pitchFamily="18" charset="0"/>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1"/>
            <a:stretch>
              <a:fillRect l="-16378" t="-3898" r="-15097" b="-3672"/>
            </a:stretch>
          </a:blipFill>
        </p:spPr>
      </p:sp>
      <p:sp>
        <p:nvSpPr>
          <p:cNvPr id="34818" name="Title 1"/>
          <p:cNvSpPr>
            <a:spLocks noGrp="1" noChangeArrowheads="1"/>
          </p:cNvSpPr>
          <p:nvPr>
            <p:ph type="title"/>
          </p:nvPr>
        </p:nvSpPr>
        <p:spPr>
          <a:xfrm>
            <a:off x="1343025" y="754858"/>
            <a:ext cx="15059025" cy="2347913"/>
          </a:xfrm>
        </p:spPr>
        <p:txBody>
          <a:bodyPr>
            <a:normAutofit/>
          </a:bodyPr>
          <a:lstStyle/>
          <a:p>
            <a:pPr eaLnBrk="1" hangingPunct="1"/>
            <a:r>
              <a:rPr lang="en-US" altLang="en-US" sz="3000" b="1" dirty="0">
                <a:latin typeface="Times New Roman" panose="02020603050405020304" pitchFamily="18" charset="0"/>
                <a:cs typeface="Times New Roman" panose="02020603050405020304" pitchFamily="18" charset="0"/>
              </a:rPr>
              <a:t>DIRECTIONS:</a:t>
            </a:r>
            <a:br>
              <a:rPr lang="en-US" altLang="en-US" sz="3000" b="1" dirty="0">
                <a:latin typeface="Times New Roman" panose="02020603050405020304" pitchFamily="18" charset="0"/>
                <a:cs typeface="Times New Roman" panose="02020603050405020304" pitchFamily="18" charset="0"/>
              </a:rPr>
            </a:br>
            <a:r>
              <a:rPr lang="en-US" altLang="en-US" sz="3000" b="1" dirty="0">
                <a:latin typeface="Times New Roman" panose="02020603050405020304" pitchFamily="18" charset="0"/>
                <a:cs typeface="Times New Roman" panose="02020603050405020304" pitchFamily="18" charset="0"/>
              </a:rPr>
              <a:t>The question consists of five statements labelled A, B, C, D and E which when logically ordered form a coherent passage. Choose the option that represents the most logical order.</a:t>
            </a:r>
            <a:endParaRPr lang="en-US" altLang="en-US" sz="3000" b="1" dirty="0">
              <a:latin typeface="Times New Roman" panose="02020603050405020304" pitchFamily="18" charset="0"/>
              <a:cs typeface="Times New Roman" panose="02020603050405020304" pitchFamily="18" charset="0"/>
            </a:endParaRPr>
          </a:p>
        </p:txBody>
      </p:sp>
      <p:sp>
        <p:nvSpPr>
          <p:cNvPr id="34819" name="Content Placeholder 2"/>
          <p:cNvSpPr>
            <a:spLocks noGrp="1" noChangeArrowheads="1"/>
          </p:cNvSpPr>
          <p:nvPr>
            <p:ph idx="1"/>
          </p:nvPr>
        </p:nvSpPr>
        <p:spPr>
          <a:xfrm>
            <a:off x="416720" y="3262313"/>
            <a:ext cx="17140238" cy="7024688"/>
          </a:xfrm>
        </p:spPr>
        <p:txBody>
          <a:bodyPr/>
          <a:lstStyle/>
          <a:p>
            <a:pPr marL="0" indent="0">
              <a:buNone/>
            </a:pPr>
            <a:r>
              <a:rPr lang="en-US" altLang="en-US" sz="3000" dirty="0">
                <a:latin typeface="Times New Roman" panose="02020603050405020304" pitchFamily="18" charset="0"/>
                <a:cs typeface="Times New Roman" panose="02020603050405020304" pitchFamily="18" charset="0"/>
              </a:rPr>
              <a:t>A. In simpler terms, it is the Indian version of the Razzies.</a:t>
            </a:r>
            <a:endParaRPr lang="en-US" altLang="en-US" sz="3000" dirty="0">
              <a:latin typeface="Times New Roman" panose="02020603050405020304" pitchFamily="18" charset="0"/>
              <a:cs typeface="Times New Roman" panose="02020603050405020304" pitchFamily="18" charset="0"/>
            </a:endParaRPr>
          </a:p>
          <a:p>
            <a:pPr marL="0" indent="0">
              <a:buNone/>
            </a:pPr>
            <a:r>
              <a:rPr lang="en-US" altLang="en-US" sz="3000" dirty="0">
                <a:latin typeface="Times New Roman" panose="02020603050405020304" pitchFamily="18" charset="0"/>
                <a:cs typeface="Times New Roman" panose="02020603050405020304" pitchFamily="18" charset="0"/>
              </a:rPr>
              <a:t>B. The 3rd Golden Gela Awards will be hosted by Cyrus </a:t>
            </a:r>
            <a:r>
              <a:rPr lang="en-US" altLang="en-US" sz="3000" dirty="0" err="1">
                <a:latin typeface="Times New Roman" panose="02020603050405020304" pitchFamily="18" charset="0"/>
                <a:cs typeface="Times New Roman" panose="02020603050405020304" pitchFamily="18" charset="0"/>
              </a:rPr>
              <a:t>Broacha</a:t>
            </a:r>
            <a:r>
              <a:rPr lang="en-US" altLang="en-US" sz="3000" dirty="0">
                <a:latin typeface="Times New Roman" panose="02020603050405020304" pitchFamily="18" charset="0"/>
                <a:cs typeface="Times New Roman" panose="02020603050405020304" pitchFamily="18" charset="0"/>
              </a:rPr>
              <a:t> this year.</a:t>
            </a:r>
            <a:endParaRPr lang="en-US" altLang="en-US" sz="3000" dirty="0">
              <a:latin typeface="Times New Roman" panose="02020603050405020304" pitchFamily="18" charset="0"/>
              <a:cs typeface="Times New Roman" panose="02020603050405020304" pitchFamily="18" charset="0"/>
            </a:endParaRPr>
          </a:p>
          <a:p>
            <a:pPr marL="0" indent="0">
              <a:buNone/>
            </a:pPr>
            <a:r>
              <a:rPr lang="en-US" altLang="en-US" sz="3000" dirty="0">
                <a:latin typeface="Times New Roman" panose="02020603050405020304" pitchFamily="18" charset="0"/>
                <a:cs typeface="Times New Roman" panose="02020603050405020304" pitchFamily="18" charset="0"/>
              </a:rPr>
              <a:t>C. It was created in order to ridicule the bad performances and as a revenge for wasting our precious time and money on such idiotic films.</a:t>
            </a:r>
            <a:endParaRPr lang="en-US" altLang="en-US" sz="3000" dirty="0">
              <a:latin typeface="Times New Roman" panose="02020603050405020304" pitchFamily="18" charset="0"/>
              <a:cs typeface="Times New Roman" panose="02020603050405020304" pitchFamily="18" charset="0"/>
            </a:endParaRPr>
          </a:p>
          <a:p>
            <a:pPr marL="0" indent="0">
              <a:buNone/>
            </a:pPr>
            <a:r>
              <a:rPr lang="en-US" altLang="en-US" sz="3000" dirty="0">
                <a:latin typeface="Times New Roman" panose="02020603050405020304" pitchFamily="18" charset="0"/>
                <a:cs typeface="Times New Roman" panose="02020603050405020304" pitchFamily="18" charset="0"/>
              </a:rPr>
              <a:t>D. The Golden Gela is held each year where awards are given for the year's worst in Bollywood.</a:t>
            </a:r>
            <a:endParaRPr lang="en-US" altLang="en-US" sz="3000" dirty="0">
              <a:latin typeface="Times New Roman" panose="02020603050405020304" pitchFamily="18" charset="0"/>
              <a:cs typeface="Times New Roman" panose="02020603050405020304" pitchFamily="18" charset="0"/>
            </a:endParaRPr>
          </a:p>
          <a:p>
            <a:pPr marL="0" indent="0">
              <a:buNone/>
            </a:pPr>
            <a:r>
              <a:rPr lang="en-US" altLang="en-US" sz="3000" dirty="0">
                <a:latin typeface="Times New Roman" panose="02020603050405020304" pitchFamily="18" charset="0"/>
                <a:cs typeface="Times New Roman" panose="02020603050405020304" pitchFamily="18" charset="0"/>
              </a:rPr>
              <a:t>E. It was created by Random magazine, India's longest running humor magazine in the year 2009.</a:t>
            </a:r>
            <a:endParaRPr lang="en-US" altLang="en-US" sz="3000" dirty="0">
              <a:latin typeface="Times New Roman" panose="02020603050405020304" pitchFamily="18" charset="0"/>
              <a:cs typeface="Times New Roman" panose="02020603050405020304" pitchFamily="18" charset="0"/>
            </a:endParaRPr>
          </a:p>
          <a:p>
            <a:pPr marL="0" indent="0">
              <a:buNone/>
            </a:pPr>
            <a:endParaRPr lang="pt-BR" altLang="en-US" sz="3000" b="1" dirty="0">
              <a:latin typeface="Times New Roman" panose="02020603050405020304" pitchFamily="18" charset="0"/>
              <a:cs typeface="Times New Roman" panose="02020603050405020304" pitchFamily="18" charset="0"/>
            </a:endParaRPr>
          </a:p>
          <a:p>
            <a:pPr marL="0" indent="0">
              <a:buNone/>
            </a:pPr>
            <a:r>
              <a:rPr lang="pt-BR" altLang="en-US" sz="3000" b="1" dirty="0">
                <a:latin typeface="Times New Roman" panose="02020603050405020304" pitchFamily="18" charset="0"/>
                <a:cs typeface="Times New Roman" panose="02020603050405020304" pitchFamily="18" charset="0"/>
              </a:rPr>
              <a:t>A) DAECB					</a:t>
            </a:r>
            <a:r>
              <a:rPr lang="pt-BR" altLang="en-US" sz="3000" b="1" dirty="0" err="1">
                <a:latin typeface="Times New Roman" panose="02020603050405020304" pitchFamily="18" charset="0"/>
                <a:cs typeface="Times New Roman" panose="02020603050405020304" pitchFamily="18" charset="0"/>
              </a:rPr>
              <a:t>B</a:t>
            </a:r>
            <a:r>
              <a:rPr lang="pt-BR" altLang="en-US" sz="3000" b="1" dirty="0">
                <a:latin typeface="Times New Roman" panose="02020603050405020304" pitchFamily="18" charset="0"/>
                <a:cs typeface="Times New Roman" panose="02020603050405020304" pitchFamily="18" charset="0"/>
              </a:rPr>
              <a:t>) BACDE</a:t>
            </a:r>
            <a:endParaRPr lang="pt-BR" altLang="en-US" sz="3000" b="1" dirty="0">
              <a:latin typeface="Times New Roman" panose="02020603050405020304" pitchFamily="18" charset="0"/>
              <a:cs typeface="Times New Roman" panose="02020603050405020304" pitchFamily="18" charset="0"/>
            </a:endParaRPr>
          </a:p>
          <a:p>
            <a:pPr marL="0" indent="0">
              <a:buNone/>
            </a:pPr>
            <a:r>
              <a:rPr lang="pt-BR" altLang="en-US" sz="3000" b="1" dirty="0">
                <a:latin typeface="Times New Roman" panose="02020603050405020304" pitchFamily="18" charset="0"/>
                <a:cs typeface="Times New Roman" panose="02020603050405020304" pitchFamily="18" charset="0"/>
              </a:rPr>
              <a:t>C) ACEDB					</a:t>
            </a:r>
            <a:r>
              <a:rPr lang="pt-BR" altLang="en-US" sz="3000" b="1" dirty="0" err="1">
                <a:latin typeface="Times New Roman" panose="02020603050405020304" pitchFamily="18" charset="0"/>
                <a:cs typeface="Times New Roman" panose="02020603050405020304" pitchFamily="18" charset="0"/>
              </a:rPr>
              <a:t>D</a:t>
            </a:r>
            <a:r>
              <a:rPr lang="pt-BR" altLang="en-US" sz="3000" b="1" dirty="0">
                <a:latin typeface="Times New Roman" panose="02020603050405020304" pitchFamily="18" charset="0"/>
                <a:cs typeface="Times New Roman" panose="02020603050405020304" pitchFamily="18" charset="0"/>
              </a:rPr>
              <a:t>) CEADB</a:t>
            </a:r>
            <a:endParaRPr lang="en-US" altLang="en-US" sz="3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1"/>
            <a:stretch>
              <a:fillRect l="-16378" t="-3898" r="-15097" b="-3672"/>
            </a:stretch>
          </a:blipFill>
        </p:spPr>
      </p:sp>
      <p:sp>
        <p:nvSpPr>
          <p:cNvPr id="6146" name="Content Placeholder 2"/>
          <p:cNvSpPr>
            <a:spLocks noGrp="1"/>
          </p:cNvSpPr>
          <p:nvPr>
            <p:ph idx="1"/>
          </p:nvPr>
        </p:nvSpPr>
        <p:spPr/>
        <p:txBody>
          <a:bodyPr rtlCol="0">
            <a:normAutofit fontScale="85000" lnSpcReduction="10000"/>
          </a:bodyPr>
          <a:lstStyle/>
          <a:p>
            <a:pPr marL="0" indent="0">
              <a:buNone/>
              <a:defRPr/>
            </a:pPr>
            <a:r>
              <a:rPr lang="en-US" altLang="en-US" sz="3000" b="1">
                <a:solidFill>
                  <a:schemeClr val="tx1">
                    <a:lumMod val="75000"/>
                    <a:lumOff val="25000"/>
                  </a:schemeClr>
                </a:solidFill>
                <a:latin typeface="Times New Roman" panose="02020603050405020304" pitchFamily="18" charset="0"/>
                <a:cs typeface="Times New Roman" panose="02020603050405020304" pitchFamily="18" charset="0"/>
              </a:rPr>
              <a:t>Explanation:-</a:t>
            </a:r>
            <a:r>
              <a:rPr lang="pt-BR" altLang="en-US" sz="3000" b="1">
                <a:solidFill>
                  <a:schemeClr val="tx1">
                    <a:lumMod val="75000"/>
                    <a:lumOff val="25000"/>
                  </a:schemeClr>
                </a:solidFill>
                <a:latin typeface="Times New Roman" panose="02020603050405020304" pitchFamily="18" charset="0"/>
                <a:cs typeface="Times New Roman" panose="02020603050405020304" pitchFamily="18" charset="0"/>
              </a:rPr>
              <a:t> </a:t>
            </a:r>
            <a:r>
              <a:rPr lang="pt-BR" altLang="en-US" sz="3000" b="1">
                <a:solidFill>
                  <a:srgbClr val="FF0000"/>
                </a:solidFill>
                <a:latin typeface="Times New Roman" panose="02020603050405020304" pitchFamily="18" charset="0"/>
                <a:cs typeface="Times New Roman" panose="02020603050405020304" pitchFamily="18" charset="0"/>
              </a:rPr>
              <a:t>DAECB </a:t>
            </a:r>
            <a:endParaRPr lang="en-US" altLang="en-US" sz="3000" b="1">
              <a:solidFill>
                <a:srgbClr val="FF0000"/>
              </a:solidFill>
              <a:latin typeface="Times New Roman" panose="02020603050405020304" pitchFamily="18" charset="0"/>
              <a:cs typeface="Times New Roman" panose="02020603050405020304" pitchFamily="18" charset="0"/>
            </a:endParaRPr>
          </a:p>
          <a:p>
            <a:pPr marL="0" indent="0">
              <a:buNone/>
              <a:defRPr/>
            </a:pPr>
            <a:r>
              <a:rPr lang="en-US" altLang="en-US" sz="3000">
                <a:solidFill>
                  <a:schemeClr val="tx1">
                    <a:lumMod val="75000"/>
                    <a:lumOff val="25000"/>
                  </a:schemeClr>
                </a:solidFill>
                <a:latin typeface="Times New Roman" panose="02020603050405020304" pitchFamily="18" charset="0"/>
                <a:cs typeface="Times New Roman" panose="02020603050405020304" pitchFamily="18" charset="0"/>
              </a:rPr>
              <a:t>The paragraph talks about Golden Kela Awards. </a:t>
            </a:r>
            <a:endParaRPr lang="en-US" altLang="en-US" sz="3000">
              <a:solidFill>
                <a:schemeClr val="tx1">
                  <a:lumMod val="75000"/>
                  <a:lumOff val="25000"/>
                </a:schemeClr>
              </a:solidFill>
              <a:latin typeface="Times New Roman" panose="02020603050405020304" pitchFamily="18" charset="0"/>
              <a:cs typeface="Times New Roman" panose="02020603050405020304" pitchFamily="18" charset="0"/>
            </a:endParaRPr>
          </a:p>
          <a:p>
            <a:pPr marL="0" indent="0">
              <a:buNone/>
              <a:defRPr/>
            </a:pPr>
            <a:r>
              <a:rPr lang="en-US" altLang="en-US" sz="3000">
                <a:solidFill>
                  <a:schemeClr val="tx1">
                    <a:lumMod val="75000"/>
                    <a:lumOff val="25000"/>
                  </a:schemeClr>
                </a:solidFill>
                <a:latin typeface="Times New Roman" panose="02020603050405020304" pitchFamily="18" charset="0"/>
                <a:cs typeface="Times New Roman" panose="02020603050405020304" pitchFamily="18" charset="0"/>
              </a:rPr>
              <a:t>D introduces the Golden Kela awards,so it is the opening sentence (INTRO)</a:t>
            </a:r>
            <a:endParaRPr lang="en-US" altLang="en-US" sz="3000">
              <a:solidFill>
                <a:schemeClr val="tx1">
                  <a:lumMod val="75000"/>
                  <a:lumOff val="25000"/>
                </a:schemeClr>
              </a:solidFill>
              <a:latin typeface="Times New Roman" panose="02020603050405020304" pitchFamily="18" charset="0"/>
              <a:cs typeface="Times New Roman" panose="02020603050405020304" pitchFamily="18" charset="0"/>
            </a:endParaRPr>
          </a:p>
          <a:p>
            <a:pPr marL="0" indent="0">
              <a:buNone/>
              <a:defRPr/>
            </a:pPr>
            <a:r>
              <a:rPr lang="en-US" altLang="en-US" sz="3000">
                <a:solidFill>
                  <a:schemeClr val="tx1">
                    <a:lumMod val="75000"/>
                    <a:lumOff val="25000"/>
                  </a:schemeClr>
                </a:solidFill>
                <a:latin typeface="Times New Roman" panose="02020603050405020304" pitchFamily="18" charset="0"/>
                <a:cs typeface="Times New Roman" panose="02020603050405020304" pitchFamily="18" charset="0"/>
              </a:rPr>
              <a:t>A explains what the awards are. Hence A follows D.( keywords: in simpler terms) (EXPLANATION OF TOPIC)</a:t>
            </a:r>
            <a:endParaRPr lang="en-US" altLang="en-US" sz="3000">
              <a:solidFill>
                <a:schemeClr val="tx1">
                  <a:lumMod val="75000"/>
                  <a:lumOff val="25000"/>
                </a:schemeClr>
              </a:solidFill>
              <a:latin typeface="Times New Roman" panose="02020603050405020304" pitchFamily="18" charset="0"/>
              <a:cs typeface="Times New Roman" panose="02020603050405020304" pitchFamily="18" charset="0"/>
            </a:endParaRPr>
          </a:p>
          <a:p>
            <a:pPr marL="0" indent="0">
              <a:buNone/>
              <a:defRPr/>
            </a:pPr>
            <a:r>
              <a:rPr lang="en-US" altLang="en-US" sz="3000">
                <a:solidFill>
                  <a:schemeClr val="tx1">
                    <a:lumMod val="75000"/>
                    <a:lumOff val="25000"/>
                  </a:schemeClr>
                </a:solidFill>
                <a:latin typeface="Times New Roman" panose="02020603050405020304" pitchFamily="18" charset="0"/>
                <a:cs typeface="Times New Roman" panose="02020603050405020304" pitchFamily="18" charset="0"/>
              </a:rPr>
              <a:t>E is dependent on A as it continues the intro of kela awards by telling about its creation. ( HISTORY)</a:t>
            </a:r>
            <a:endParaRPr lang="en-US" altLang="en-US" sz="3000">
              <a:solidFill>
                <a:schemeClr val="tx1">
                  <a:lumMod val="75000"/>
                  <a:lumOff val="25000"/>
                </a:schemeClr>
              </a:solidFill>
              <a:latin typeface="Times New Roman" panose="02020603050405020304" pitchFamily="18" charset="0"/>
              <a:cs typeface="Times New Roman" panose="02020603050405020304" pitchFamily="18" charset="0"/>
            </a:endParaRPr>
          </a:p>
          <a:p>
            <a:pPr marL="0" indent="0">
              <a:buNone/>
              <a:defRPr/>
            </a:pPr>
            <a:r>
              <a:rPr lang="en-US" altLang="en-US" sz="3000">
                <a:solidFill>
                  <a:schemeClr val="tx1">
                    <a:lumMod val="75000"/>
                    <a:lumOff val="25000"/>
                  </a:schemeClr>
                </a:solidFill>
                <a:latin typeface="Times New Roman" panose="02020603050405020304" pitchFamily="18" charset="0"/>
                <a:cs typeface="Times New Roman" panose="02020603050405020304" pitchFamily="18" charset="0"/>
              </a:rPr>
              <a:t>C statement tells the purpose of these awards.(PURPOSE)</a:t>
            </a:r>
            <a:endParaRPr lang="en-US" altLang="en-US" sz="3000">
              <a:solidFill>
                <a:schemeClr val="tx1">
                  <a:lumMod val="75000"/>
                  <a:lumOff val="25000"/>
                </a:schemeClr>
              </a:solidFill>
              <a:latin typeface="Times New Roman" panose="02020603050405020304" pitchFamily="18" charset="0"/>
              <a:cs typeface="Times New Roman" panose="02020603050405020304" pitchFamily="18" charset="0"/>
            </a:endParaRPr>
          </a:p>
          <a:p>
            <a:pPr marL="0" indent="0">
              <a:buNone/>
              <a:defRPr/>
            </a:pPr>
            <a:r>
              <a:rPr lang="en-US" altLang="en-US" sz="3000">
                <a:solidFill>
                  <a:schemeClr val="tx1">
                    <a:lumMod val="75000"/>
                    <a:lumOff val="25000"/>
                  </a:schemeClr>
                </a:solidFill>
                <a:latin typeface="Times New Roman" panose="02020603050405020304" pitchFamily="18" charset="0"/>
                <a:cs typeface="Times New Roman" panose="02020603050405020304" pitchFamily="18" charset="0"/>
              </a:rPr>
              <a:t>B statement talks about the present that is why it is the closing sentence.</a:t>
            </a:r>
            <a:endParaRPr lang="en-US" altLang="en-US" sz="300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1"/>
            <a:stretch>
              <a:fillRect l="-16378" t="-3898" r="-15097" b="-3672"/>
            </a:stretch>
          </a:blipFill>
        </p:spPr>
      </p:sp>
      <p:sp>
        <p:nvSpPr>
          <p:cNvPr id="36866" name="Title 1"/>
          <p:cNvSpPr>
            <a:spLocks noGrp="1" noChangeArrowheads="1"/>
          </p:cNvSpPr>
          <p:nvPr>
            <p:ph type="title"/>
          </p:nvPr>
        </p:nvSpPr>
        <p:spPr>
          <a:xfrm>
            <a:off x="1552576" y="754858"/>
            <a:ext cx="15635288" cy="2347913"/>
          </a:xfrm>
        </p:spPr>
        <p:txBody>
          <a:bodyPr>
            <a:normAutofit/>
          </a:bodyPr>
          <a:lstStyle/>
          <a:p>
            <a:pPr eaLnBrk="1" hangingPunct="1"/>
            <a:r>
              <a:rPr lang="en-US" altLang="en-US" sz="3000" b="1">
                <a:latin typeface="Times New Roman" panose="02020603050405020304" pitchFamily="18" charset="0"/>
                <a:cs typeface="Times New Roman" panose="02020603050405020304" pitchFamily="18" charset="0"/>
              </a:rPr>
              <a:t>DIRECTIONS:</a:t>
            </a:r>
            <a:br>
              <a:rPr lang="en-US" altLang="en-US" sz="3000" b="1">
                <a:latin typeface="Times New Roman" panose="02020603050405020304" pitchFamily="18" charset="0"/>
                <a:cs typeface="Times New Roman" panose="02020603050405020304" pitchFamily="18" charset="0"/>
              </a:rPr>
            </a:br>
            <a:r>
              <a:rPr lang="en-US" altLang="en-US" sz="3000" b="1">
                <a:latin typeface="Times New Roman" panose="02020603050405020304" pitchFamily="18" charset="0"/>
                <a:cs typeface="Times New Roman" panose="02020603050405020304" pitchFamily="18" charset="0"/>
              </a:rPr>
              <a:t>The question consists of five statements labelled A, B, C, D and E which when logically ordered form a coherent passage. Choose the option that represents the most logical order.</a:t>
            </a:r>
            <a:endParaRPr lang="en-US" altLang="en-US" sz="3000" b="1">
              <a:latin typeface="Times New Roman" panose="02020603050405020304" pitchFamily="18" charset="0"/>
              <a:cs typeface="Times New Roman" panose="02020603050405020304" pitchFamily="18" charset="0"/>
            </a:endParaRPr>
          </a:p>
        </p:txBody>
      </p:sp>
      <p:sp>
        <p:nvSpPr>
          <p:cNvPr id="36867" name="Content Placeholder 2"/>
          <p:cNvSpPr>
            <a:spLocks noGrp="1" noChangeArrowheads="1"/>
          </p:cNvSpPr>
          <p:nvPr>
            <p:ph idx="1"/>
          </p:nvPr>
        </p:nvSpPr>
        <p:spPr>
          <a:xfrm>
            <a:off x="416720" y="3262313"/>
            <a:ext cx="17140238" cy="7024688"/>
          </a:xfrm>
        </p:spPr>
        <p:txBody>
          <a:bodyPr/>
          <a:lstStyle/>
          <a:p>
            <a:pPr marL="0" indent="0">
              <a:buNone/>
            </a:pPr>
            <a:r>
              <a:rPr lang="en-US" altLang="en-US" sz="3000" dirty="0">
                <a:latin typeface="Times New Roman" panose="02020603050405020304" pitchFamily="18" charset="0"/>
                <a:cs typeface="Times New Roman" panose="02020603050405020304" pitchFamily="18" charset="0"/>
              </a:rPr>
              <a:t>A. Despite the strong performance of the economy in 2010-11, the outlook for 2011-12 is clouded by stubborn and persistently high inflation, and rising external risks.</a:t>
            </a:r>
            <a:endParaRPr lang="en-US" altLang="en-US" sz="3000" dirty="0">
              <a:latin typeface="Times New Roman" panose="02020603050405020304" pitchFamily="18" charset="0"/>
              <a:cs typeface="Times New Roman" panose="02020603050405020304" pitchFamily="18" charset="0"/>
            </a:endParaRPr>
          </a:p>
          <a:p>
            <a:pPr marL="0" indent="0">
              <a:buNone/>
            </a:pPr>
            <a:r>
              <a:rPr lang="en-US" altLang="en-US" sz="3000" dirty="0">
                <a:latin typeface="Times New Roman" panose="02020603050405020304" pitchFamily="18" charset="0"/>
                <a:cs typeface="Times New Roman" panose="02020603050405020304" pitchFamily="18" charset="0"/>
              </a:rPr>
              <a:t>B. The three key macroeconomic concerns before the Union Budget 2011-12 were high inflation, high current account deficit(CAD), and fiscal consolidation.</a:t>
            </a:r>
            <a:endParaRPr lang="en-US" altLang="en-US" sz="3000" dirty="0">
              <a:latin typeface="Times New Roman" panose="02020603050405020304" pitchFamily="18" charset="0"/>
              <a:cs typeface="Times New Roman" panose="02020603050405020304" pitchFamily="18" charset="0"/>
            </a:endParaRPr>
          </a:p>
          <a:p>
            <a:pPr marL="0" indent="0">
              <a:buNone/>
            </a:pPr>
            <a:r>
              <a:rPr lang="en-US" altLang="en-US" sz="3000" dirty="0">
                <a:latin typeface="Times New Roman" panose="02020603050405020304" pitchFamily="18" charset="0"/>
                <a:cs typeface="Times New Roman" panose="02020603050405020304" pitchFamily="18" charset="0"/>
              </a:rPr>
              <a:t>C. Additionally, there was an expectation that the government would restart the reform process.</a:t>
            </a:r>
            <a:endParaRPr lang="en-US" altLang="en-US" sz="3000" dirty="0">
              <a:latin typeface="Times New Roman" panose="02020603050405020304" pitchFamily="18" charset="0"/>
              <a:cs typeface="Times New Roman" panose="02020603050405020304" pitchFamily="18" charset="0"/>
            </a:endParaRPr>
          </a:p>
          <a:p>
            <a:pPr marL="0" indent="0">
              <a:buNone/>
            </a:pPr>
            <a:r>
              <a:rPr lang="en-US" altLang="en-US" sz="3000" dirty="0">
                <a:latin typeface="Times New Roman" panose="02020603050405020304" pitchFamily="18" charset="0"/>
                <a:cs typeface="Times New Roman" panose="02020603050405020304" pitchFamily="18" charset="0"/>
              </a:rPr>
              <a:t>D. While the Budget sets a lower nominal gross domestic product (GDP) growth target of 14%, we believe that the real GDP growth target of 9% factored in the Budget is on the optimistic side.</a:t>
            </a:r>
            <a:endParaRPr lang="en-US" altLang="en-US" sz="3000" dirty="0">
              <a:latin typeface="Times New Roman" panose="02020603050405020304" pitchFamily="18" charset="0"/>
              <a:cs typeface="Times New Roman" panose="02020603050405020304" pitchFamily="18" charset="0"/>
            </a:endParaRPr>
          </a:p>
          <a:p>
            <a:pPr marL="0" indent="0">
              <a:buNone/>
            </a:pPr>
            <a:r>
              <a:rPr lang="en-US" altLang="en-US" sz="3000" dirty="0">
                <a:latin typeface="Times New Roman" panose="02020603050405020304" pitchFamily="18" charset="0"/>
                <a:cs typeface="Times New Roman" panose="02020603050405020304" pitchFamily="18" charset="0"/>
              </a:rPr>
              <a:t>E. The Budget has made an attempt to address all these issues, albeit through small steps. </a:t>
            </a:r>
            <a:endParaRPr lang="en-US" altLang="en-US" sz="3000" dirty="0">
              <a:latin typeface="Times New Roman" panose="02020603050405020304" pitchFamily="18" charset="0"/>
              <a:cs typeface="Times New Roman" panose="02020603050405020304" pitchFamily="18" charset="0"/>
            </a:endParaRPr>
          </a:p>
          <a:p>
            <a:pPr marL="0" indent="0">
              <a:buNone/>
            </a:pPr>
            <a:endParaRPr lang="pt-BR" altLang="en-US" sz="3000" b="1" dirty="0">
              <a:latin typeface="Times New Roman" panose="02020603050405020304" pitchFamily="18" charset="0"/>
              <a:cs typeface="Times New Roman" panose="02020603050405020304" pitchFamily="18" charset="0"/>
            </a:endParaRPr>
          </a:p>
          <a:p>
            <a:pPr marL="0" indent="0">
              <a:buNone/>
            </a:pPr>
            <a:r>
              <a:rPr lang="pt-BR" altLang="en-US" sz="3000" b="1" dirty="0">
                <a:latin typeface="Times New Roman" panose="02020603050405020304" pitchFamily="18" charset="0"/>
                <a:cs typeface="Times New Roman" panose="02020603050405020304" pitchFamily="18" charset="0"/>
              </a:rPr>
              <a:t>A) BCEAD					</a:t>
            </a:r>
            <a:r>
              <a:rPr lang="pt-BR" altLang="en-US" sz="3000" b="1" dirty="0" err="1">
                <a:latin typeface="Times New Roman" panose="02020603050405020304" pitchFamily="18" charset="0"/>
                <a:cs typeface="Times New Roman" panose="02020603050405020304" pitchFamily="18" charset="0"/>
              </a:rPr>
              <a:t>B</a:t>
            </a:r>
            <a:r>
              <a:rPr lang="pt-BR" altLang="en-US" sz="3000" b="1" dirty="0">
                <a:latin typeface="Times New Roman" panose="02020603050405020304" pitchFamily="18" charset="0"/>
                <a:cs typeface="Times New Roman" panose="02020603050405020304" pitchFamily="18" charset="0"/>
              </a:rPr>
              <a:t>) CBAED</a:t>
            </a:r>
            <a:endParaRPr lang="pt-BR" altLang="en-US" sz="3000" b="1" dirty="0">
              <a:latin typeface="Times New Roman" panose="02020603050405020304" pitchFamily="18" charset="0"/>
              <a:cs typeface="Times New Roman" panose="02020603050405020304" pitchFamily="18" charset="0"/>
            </a:endParaRPr>
          </a:p>
          <a:p>
            <a:pPr marL="0" indent="0">
              <a:buNone/>
            </a:pPr>
            <a:r>
              <a:rPr lang="pt-BR" altLang="en-US" sz="3000" b="1" dirty="0">
                <a:latin typeface="Times New Roman" panose="02020603050405020304" pitchFamily="18" charset="0"/>
                <a:cs typeface="Times New Roman" panose="02020603050405020304" pitchFamily="18" charset="0"/>
              </a:rPr>
              <a:t>C) DACEB					</a:t>
            </a:r>
            <a:r>
              <a:rPr lang="pt-BR" altLang="en-US" sz="3000" b="1" dirty="0" err="1">
                <a:latin typeface="Times New Roman" panose="02020603050405020304" pitchFamily="18" charset="0"/>
                <a:cs typeface="Times New Roman" panose="02020603050405020304" pitchFamily="18" charset="0"/>
              </a:rPr>
              <a:t>D</a:t>
            </a:r>
            <a:r>
              <a:rPr lang="pt-BR" altLang="en-US" sz="3000" b="1" dirty="0">
                <a:latin typeface="Times New Roman" panose="02020603050405020304" pitchFamily="18" charset="0"/>
                <a:cs typeface="Times New Roman" panose="02020603050405020304" pitchFamily="18" charset="0"/>
              </a:rPr>
              <a:t>) ADCEB</a:t>
            </a:r>
            <a:endParaRPr lang="en-US" altLang="en-US" sz="3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1"/>
            <a:stretch>
              <a:fillRect l="-16378" t="-3898" r="-15097" b="-3672"/>
            </a:stretch>
          </a:blipFill>
        </p:spPr>
      </p:sp>
      <p:sp>
        <p:nvSpPr>
          <p:cNvPr id="37890" name="Content Placeholder 2"/>
          <p:cNvSpPr>
            <a:spLocks noGrp="1" noChangeArrowheads="1"/>
          </p:cNvSpPr>
          <p:nvPr>
            <p:ph idx="1"/>
          </p:nvPr>
        </p:nvSpPr>
        <p:spPr>
          <a:xfrm>
            <a:off x="647700" y="3402808"/>
            <a:ext cx="15773400" cy="6527006"/>
          </a:xfrm>
        </p:spPr>
        <p:txBody>
          <a:bodyPr/>
          <a:lstStyle/>
          <a:p>
            <a:pPr marL="0" indent="0">
              <a:buNone/>
            </a:pPr>
            <a:r>
              <a:rPr lang="en-US" altLang="en-US" sz="3000" b="1">
                <a:latin typeface="Times New Roman" panose="02020603050405020304" pitchFamily="18" charset="0"/>
                <a:cs typeface="Times New Roman" panose="02020603050405020304" pitchFamily="18" charset="0"/>
              </a:rPr>
              <a:t>Explanation:-</a:t>
            </a:r>
            <a:r>
              <a:rPr lang="pt-BR" altLang="en-US" sz="3000" b="1">
                <a:latin typeface="Times New Roman" panose="02020603050405020304" pitchFamily="18" charset="0"/>
                <a:cs typeface="Times New Roman" panose="02020603050405020304" pitchFamily="18" charset="0"/>
              </a:rPr>
              <a:t> </a:t>
            </a:r>
            <a:r>
              <a:rPr lang="pt-BR" altLang="en-US" sz="3000" b="1">
                <a:solidFill>
                  <a:srgbClr val="FF0000"/>
                </a:solidFill>
                <a:latin typeface="Times New Roman" panose="02020603050405020304" pitchFamily="18" charset="0"/>
                <a:cs typeface="Times New Roman" panose="02020603050405020304" pitchFamily="18" charset="0"/>
              </a:rPr>
              <a:t>A) BCEAD</a:t>
            </a:r>
            <a:endParaRPr lang="en-US" altLang="en-US" sz="3000" b="1">
              <a:solidFill>
                <a:srgbClr val="FF0000"/>
              </a:solidFill>
              <a:latin typeface="Times New Roman" panose="02020603050405020304" pitchFamily="18" charset="0"/>
              <a:cs typeface="Times New Roman" panose="02020603050405020304" pitchFamily="18" charset="0"/>
            </a:endParaRPr>
          </a:p>
          <a:p>
            <a:pPr marL="0" indent="0">
              <a:buNone/>
            </a:pPr>
            <a:r>
              <a:rPr lang="en-US" altLang="en-US" sz="3000">
                <a:latin typeface="Times New Roman" panose="02020603050405020304" pitchFamily="18" charset="0"/>
                <a:cs typeface="Times New Roman" panose="02020603050405020304" pitchFamily="18" charset="0"/>
              </a:rPr>
              <a:t>B is the opening sentence , as it is independent and introduces three main problems.</a:t>
            </a:r>
            <a:endParaRPr lang="en-US" altLang="en-US" sz="3000">
              <a:latin typeface="Times New Roman" panose="02020603050405020304" pitchFamily="18" charset="0"/>
              <a:cs typeface="Times New Roman" panose="02020603050405020304" pitchFamily="18" charset="0"/>
            </a:endParaRPr>
          </a:p>
          <a:p>
            <a:pPr marL="0" indent="0">
              <a:buNone/>
            </a:pPr>
            <a:r>
              <a:rPr lang="en-US" altLang="en-US" sz="3000">
                <a:latin typeface="Times New Roman" panose="02020603050405020304" pitchFamily="18" charset="0"/>
                <a:cs typeface="Times New Roman" panose="02020603050405020304" pitchFamily="18" charset="0"/>
              </a:rPr>
              <a:t>The word Additionally means that there must be something before sentence C. These issues in</a:t>
            </a:r>
            <a:endParaRPr lang="en-US" altLang="en-US" sz="3000">
              <a:latin typeface="Times New Roman" panose="02020603050405020304" pitchFamily="18" charset="0"/>
              <a:cs typeface="Times New Roman" panose="02020603050405020304" pitchFamily="18" charset="0"/>
            </a:endParaRPr>
          </a:p>
          <a:p>
            <a:pPr marL="0" indent="0">
              <a:buNone/>
            </a:pPr>
            <a:r>
              <a:rPr lang="en-US" altLang="en-US" sz="3000">
                <a:latin typeface="Times New Roman" panose="02020603050405020304" pitchFamily="18" charset="0"/>
                <a:cs typeface="Times New Roman" panose="02020603050405020304" pitchFamily="18" charset="0"/>
              </a:rPr>
              <a:t>E are the issues mentioned in B and C. B will be followed by C, which will be followed by E. Hence, BCE is the mandatory pair.</a:t>
            </a:r>
            <a:endParaRPr lang="en-US" altLang="en-US" sz="3000">
              <a:latin typeface="Times New Roman" panose="02020603050405020304" pitchFamily="18" charset="0"/>
              <a:cs typeface="Times New Roman" panose="02020603050405020304" pitchFamily="18" charset="0"/>
            </a:endParaRPr>
          </a:p>
          <a:p>
            <a:pPr marL="0" indent="0">
              <a:buNone/>
            </a:pPr>
            <a:endParaRPr lang="en-US" altLang="en-US" sz="3000">
              <a:latin typeface="Times New Roman" panose="02020603050405020304" pitchFamily="18" charset="0"/>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1"/>
            <a:stretch>
              <a:fillRect l="-16378" t="-3898" r="-15097" b="-3672"/>
            </a:stretch>
          </a:blipFill>
        </p:spPr>
      </p:sp>
      <p:sp>
        <p:nvSpPr>
          <p:cNvPr id="38914" name="Title 1"/>
          <p:cNvSpPr>
            <a:spLocks noGrp="1" noChangeArrowheads="1"/>
          </p:cNvSpPr>
          <p:nvPr>
            <p:ph type="title"/>
          </p:nvPr>
        </p:nvSpPr>
        <p:spPr>
          <a:xfrm>
            <a:off x="1133475" y="881063"/>
            <a:ext cx="16137732" cy="1640682"/>
          </a:xfrm>
        </p:spPr>
        <p:txBody>
          <a:bodyPr>
            <a:normAutofit/>
          </a:bodyPr>
          <a:lstStyle/>
          <a:p>
            <a:pPr eaLnBrk="1" hangingPunct="1"/>
            <a:r>
              <a:rPr lang="en-US" altLang="en-US" sz="3000" b="1">
                <a:latin typeface="Times New Roman" panose="02020603050405020304" pitchFamily="18" charset="0"/>
                <a:cs typeface="Times New Roman" panose="02020603050405020304" pitchFamily="18" charset="0"/>
              </a:rPr>
              <a:t>DIRECTIONS:</a:t>
            </a:r>
            <a:br>
              <a:rPr lang="en-US" altLang="en-US" sz="3000" b="1">
                <a:latin typeface="Times New Roman" panose="02020603050405020304" pitchFamily="18" charset="0"/>
                <a:cs typeface="Times New Roman" panose="02020603050405020304" pitchFamily="18" charset="0"/>
              </a:rPr>
            </a:br>
            <a:r>
              <a:rPr lang="en-US" altLang="en-US" sz="3000" b="1">
                <a:latin typeface="Times New Roman" panose="02020603050405020304" pitchFamily="18" charset="0"/>
                <a:cs typeface="Times New Roman" panose="02020603050405020304" pitchFamily="18" charset="0"/>
              </a:rPr>
              <a:t>The question consists of five statements labelled A, B, C, D and E which when logically ordered form a coherent passage. Choose the option that represents the most logical order.</a:t>
            </a:r>
            <a:endParaRPr lang="en-US" altLang="en-US" sz="3000" b="1">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16720" y="2971801"/>
            <a:ext cx="17140238" cy="7024688"/>
          </a:xfrm>
        </p:spPr>
        <p:txBody>
          <a:bodyPr rtlCol="0">
            <a:normAutofit fontScale="92500" lnSpcReduction="10000"/>
          </a:bodyPr>
          <a:lstStyle/>
          <a:p>
            <a:pPr marL="0" indent="0">
              <a:buNone/>
              <a:defRPr/>
            </a:pPr>
            <a:endParaRPr lang="en-US" sz="3000" dirty="0">
              <a:solidFill>
                <a:schemeClr val="tx1">
                  <a:lumMod val="75000"/>
                  <a:lumOff val="25000"/>
                </a:schemeClr>
              </a:solidFill>
              <a:latin typeface="Times New Roman" panose="02020603050405020304" pitchFamily="18" charset="0"/>
              <a:cs typeface="Times New Roman" panose="02020603050405020304" pitchFamily="18" charset="0"/>
            </a:endParaRPr>
          </a:p>
          <a:p>
            <a:pPr marL="0" indent="0">
              <a:buNone/>
              <a:defRPr/>
            </a:pPr>
            <a:r>
              <a:rPr lang="en-US" sz="3000" dirty="0">
                <a:solidFill>
                  <a:schemeClr val="tx1">
                    <a:lumMod val="75000"/>
                    <a:lumOff val="25000"/>
                  </a:schemeClr>
                </a:solidFill>
                <a:latin typeface="Times New Roman" panose="02020603050405020304" pitchFamily="18" charset="0"/>
                <a:cs typeface="Times New Roman" panose="02020603050405020304" pitchFamily="18" charset="0"/>
              </a:rPr>
              <a:t>A. In a bid to placate the associate members, the ICC has decided to increase the number of participating teams to 16 in theTwenty20 World Cup, as the game's governing body feels these countries will have a greater chance of competing on an equal footing in cricket's shortest format.</a:t>
            </a:r>
            <a:endParaRPr lang="en-US" sz="3000" dirty="0">
              <a:solidFill>
                <a:schemeClr val="tx1">
                  <a:lumMod val="75000"/>
                  <a:lumOff val="25000"/>
                </a:schemeClr>
              </a:solidFill>
              <a:latin typeface="Times New Roman" panose="02020603050405020304" pitchFamily="18" charset="0"/>
              <a:cs typeface="Times New Roman" panose="02020603050405020304" pitchFamily="18" charset="0"/>
            </a:endParaRPr>
          </a:p>
          <a:p>
            <a:pPr marL="0" indent="0">
              <a:buNone/>
              <a:defRPr/>
            </a:pPr>
            <a:r>
              <a:rPr lang="en-US" sz="3000" dirty="0">
                <a:solidFill>
                  <a:schemeClr val="tx1">
                    <a:lumMod val="75000"/>
                    <a:lumOff val="25000"/>
                  </a:schemeClr>
                </a:solidFill>
                <a:latin typeface="Times New Roman" panose="02020603050405020304" pitchFamily="18" charset="0"/>
                <a:cs typeface="Times New Roman" panose="02020603050405020304" pitchFamily="18" charset="0"/>
              </a:rPr>
              <a:t>B. It is convenient just now to forget that in the last edition of the tournament, considerable criticism was heaped on the governing body for the inordinate length of the tournament, thanks in large part to the presence of the associates.</a:t>
            </a:r>
            <a:endParaRPr lang="en-US" sz="3000" dirty="0">
              <a:solidFill>
                <a:schemeClr val="tx1">
                  <a:lumMod val="75000"/>
                  <a:lumOff val="25000"/>
                </a:schemeClr>
              </a:solidFill>
              <a:latin typeface="Times New Roman" panose="02020603050405020304" pitchFamily="18" charset="0"/>
              <a:cs typeface="Times New Roman" panose="02020603050405020304" pitchFamily="18" charset="0"/>
            </a:endParaRPr>
          </a:p>
          <a:p>
            <a:pPr marL="0" indent="0">
              <a:buNone/>
              <a:defRPr/>
            </a:pPr>
            <a:r>
              <a:rPr lang="en-US" sz="3000" dirty="0">
                <a:solidFill>
                  <a:schemeClr val="tx1">
                    <a:lumMod val="75000"/>
                    <a:lumOff val="25000"/>
                  </a:schemeClr>
                </a:solidFill>
                <a:latin typeface="Times New Roman" panose="02020603050405020304" pitchFamily="18" charset="0"/>
                <a:cs typeface="Times New Roman" panose="02020603050405020304" pitchFamily="18" charset="0"/>
              </a:rPr>
              <a:t>C. To be fair to the ICC, criticism of the move to restrict the number of teams in the next edition of the Cup is a case of damned if you do, damned if you don't.</a:t>
            </a:r>
            <a:endParaRPr lang="en-US" sz="3000" dirty="0">
              <a:solidFill>
                <a:schemeClr val="tx1">
                  <a:lumMod val="75000"/>
                  <a:lumOff val="25000"/>
                </a:schemeClr>
              </a:solidFill>
              <a:latin typeface="Times New Roman" panose="02020603050405020304" pitchFamily="18" charset="0"/>
              <a:cs typeface="Times New Roman" panose="02020603050405020304" pitchFamily="18" charset="0"/>
            </a:endParaRPr>
          </a:p>
          <a:p>
            <a:pPr marL="0" indent="0">
              <a:buNone/>
              <a:defRPr/>
            </a:pPr>
            <a:r>
              <a:rPr lang="en-US" sz="3000" dirty="0">
                <a:solidFill>
                  <a:schemeClr val="tx1">
                    <a:lumMod val="75000"/>
                    <a:lumOff val="25000"/>
                  </a:schemeClr>
                </a:solidFill>
                <a:latin typeface="Times New Roman" panose="02020603050405020304" pitchFamily="18" charset="0"/>
                <a:cs typeface="Times New Roman" panose="02020603050405020304" pitchFamily="18" charset="0"/>
              </a:rPr>
              <a:t>D. The ICC's decision to restrict the number of teams in the 2015 World Cup has evoked mixed responses, with opinion divided among players of the full member teams.</a:t>
            </a:r>
            <a:endParaRPr lang="en-US" sz="3000" dirty="0">
              <a:solidFill>
                <a:schemeClr val="tx1">
                  <a:lumMod val="75000"/>
                  <a:lumOff val="25000"/>
                </a:schemeClr>
              </a:solidFill>
              <a:latin typeface="Times New Roman" panose="02020603050405020304" pitchFamily="18" charset="0"/>
              <a:cs typeface="Times New Roman" panose="02020603050405020304" pitchFamily="18" charset="0"/>
            </a:endParaRPr>
          </a:p>
          <a:p>
            <a:pPr marL="0" indent="0">
              <a:buNone/>
              <a:defRPr/>
            </a:pPr>
            <a:r>
              <a:rPr lang="en-US" sz="3000" dirty="0">
                <a:solidFill>
                  <a:schemeClr val="tx1">
                    <a:lumMod val="75000"/>
                    <a:lumOff val="25000"/>
                  </a:schemeClr>
                </a:solidFill>
                <a:latin typeface="Times New Roman" panose="02020603050405020304" pitchFamily="18" charset="0"/>
                <a:cs typeface="Times New Roman" panose="02020603050405020304" pitchFamily="18" charset="0"/>
              </a:rPr>
              <a:t>E. Not surprisingly, the associate members aren't too thrilled about the idea of being kept out of cricket's showpiece event.</a:t>
            </a:r>
            <a:endParaRPr lang="en-US" sz="3000" dirty="0">
              <a:solidFill>
                <a:schemeClr val="tx1">
                  <a:lumMod val="75000"/>
                  <a:lumOff val="25000"/>
                </a:schemeClr>
              </a:solidFill>
              <a:latin typeface="Times New Roman" panose="02020603050405020304" pitchFamily="18" charset="0"/>
              <a:cs typeface="Times New Roman" panose="02020603050405020304" pitchFamily="18" charset="0"/>
            </a:endParaRPr>
          </a:p>
          <a:p>
            <a:pPr marL="0" indent="0">
              <a:buNone/>
              <a:defRPr/>
            </a:pPr>
            <a:endParaRPr lang="pt-BR" sz="3000" b="1" dirty="0">
              <a:solidFill>
                <a:schemeClr val="tx1">
                  <a:lumMod val="75000"/>
                  <a:lumOff val="25000"/>
                </a:schemeClr>
              </a:solidFill>
              <a:latin typeface="Times New Roman" panose="02020603050405020304" pitchFamily="18" charset="0"/>
              <a:cs typeface="Times New Roman" panose="02020603050405020304" pitchFamily="18" charset="0"/>
            </a:endParaRPr>
          </a:p>
          <a:p>
            <a:pPr marL="0" indent="0">
              <a:buNone/>
              <a:defRPr/>
            </a:pPr>
            <a:r>
              <a:rPr lang="pt-BR" sz="3000" b="1" dirty="0">
                <a:solidFill>
                  <a:schemeClr val="tx1">
                    <a:lumMod val="75000"/>
                    <a:lumOff val="25000"/>
                  </a:schemeClr>
                </a:solidFill>
                <a:latin typeface="Times New Roman" panose="02020603050405020304" pitchFamily="18" charset="0"/>
                <a:cs typeface="Times New Roman" panose="02020603050405020304" pitchFamily="18" charset="0"/>
              </a:rPr>
              <a:t>A) ECDAB					B) BAECD</a:t>
            </a:r>
            <a:endParaRPr lang="pt-BR" sz="3000" b="1" dirty="0">
              <a:solidFill>
                <a:schemeClr val="tx1">
                  <a:lumMod val="75000"/>
                  <a:lumOff val="25000"/>
                </a:schemeClr>
              </a:solidFill>
              <a:latin typeface="Times New Roman" panose="02020603050405020304" pitchFamily="18" charset="0"/>
              <a:cs typeface="Times New Roman" panose="02020603050405020304" pitchFamily="18" charset="0"/>
            </a:endParaRPr>
          </a:p>
          <a:p>
            <a:pPr marL="0" indent="0">
              <a:buNone/>
              <a:defRPr/>
            </a:pPr>
            <a:r>
              <a:rPr lang="pt-BR" sz="3000" b="1" dirty="0">
                <a:solidFill>
                  <a:schemeClr val="tx1">
                    <a:lumMod val="75000"/>
                    <a:lumOff val="25000"/>
                  </a:schemeClr>
                </a:solidFill>
                <a:latin typeface="Times New Roman" panose="02020603050405020304" pitchFamily="18" charset="0"/>
                <a:cs typeface="Times New Roman" panose="02020603050405020304" pitchFamily="18" charset="0"/>
              </a:rPr>
              <a:t>C) DACEB					D) DEACB</a:t>
            </a:r>
            <a:endParaRPr lang="en-US" sz="30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1"/>
            <a:stretch>
              <a:fillRect l="-16378" t="-3898" r="-15097" b="-3672"/>
            </a:stretch>
          </a:blipFill>
        </p:spPr>
      </p:sp>
      <p:sp>
        <p:nvSpPr>
          <p:cNvPr id="3" name="Freeform 3"/>
          <p:cNvSpPr/>
          <p:nvPr/>
        </p:nvSpPr>
        <p:spPr>
          <a:xfrm>
            <a:off x="10512055" y="4089861"/>
            <a:ext cx="7421854" cy="4174793"/>
          </a:xfrm>
          <a:custGeom>
            <a:avLst/>
            <a:gdLst/>
            <a:ahLst/>
            <a:cxnLst/>
            <a:rect l="l" t="t" r="r" b="b"/>
            <a:pathLst>
              <a:path w="7421854" h="4174793">
                <a:moveTo>
                  <a:pt x="0" y="0"/>
                </a:moveTo>
                <a:lnTo>
                  <a:pt x="7421854" y="0"/>
                </a:lnTo>
                <a:lnTo>
                  <a:pt x="7421854" y="4174793"/>
                </a:lnTo>
                <a:lnTo>
                  <a:pt x="0" y="4174793"/>
                </a:lnTo>
                <a:lnTo>
                  <a:pt x="0" y="0"/>
                </a:lnTo>
                <a:close/>
              </a:path>
            </a:pathLst>
          </a:custGeom>
          <a:blipFill>
            <a:blip r:embed="rId2">
              <a:extLst>
                <a:ext uri="{96DAC541-7B7A-43D3-8B79-37D633B846F1}">
                  <asvg:svgBlip xmlns:asvg="http://schemas.microsoft.com/office/drawing/2016/SVG/main" r:embed="rId3"/>
                </a:ext>
              </a:extLst>
            </a:blip>
            <a:stretch>
              <a:fillRect t="-40534" b="-40534"/>
            </a:stretch>
          </a:blipFill>
        </p:spPr>
      </p:sp>
      <p:sp>
        <p:nvSpPr>
          <p:cNvPr id="4" name="TextBox 4"/>
          <p:cNvSpPr txBox="1"/>
          <p:nvPr/>
        </p:nvSpPr>
        <p:spPr>
          <a:xfrm>
            <a:off x="2832514" y="1284595"/>
            <a:ext cx="12622972" cy="1130935"/>
          </a:xfrm>
          <a:prstGeom prst="rect">
            <a:avLst/>
          </a:prstGeom>
        </p:spPr>
        <p:txBody>
          <a:bodyPr lIns="0" tIns="0" rIns="0" bIns="0" rtlCol="0" anchor="t">
            <a:spAutoFit/>
          </a:bodyPr>
          <a:lstStyle/>
          <a:p>
            <a:pPr marL="0" lvl="0" indent="0" algn="ctr">
              <a:lnSpc>
                <a:spcPts val="8720"/>
              </a:lnSpc>
            </a:pPr>
            <a:r>
              <a:rPr lang="en-US" sz="8000" spc="-248">
                <a:solidFill>
                  <a:srgbClr val="FFFFFF"/>
                </a:solidFill>
                <a:latin typeface="Canva Sans Bold" panose="020B0803030501040103"/>
                <a:ea typeface="Canva Sans Bold" panose="020B0803030501040103"/>
                <a:cs typeface="Canva Sans Bold" panose="020B0803030501040103"/>
                <a:sym typeface="Canva Sans Bold" panose="020B0803030501040103"/>
              </a:rPr>
              <a:t>TYPES OF PARA-JUMBLES</a:t>
            </a:r>
            <a:endParaRPr lang="en-US" sz="8000" spc="-248">
              <a:solidFill>
                <a:srgbClr val="FFFFFF"/>
              </a:solidFill>
              <a:latin typeface="Canva Sans Bold" panose="020B0803030501040103"/>
              <a:ea typeface="Canva Sans Bold" panose="020B0803030501040103"/>
              <a:cs typeface="Canva Sans Bold" panose="020B0803030501040103"/>
              <a:sym typeface="Canva Sans Bold" panose="020B0803030501040103"/>
            </a:endParaRPr>
          </a:p>
        </p:txBody>
      </p:sp>
      <p:sp>
        <p:nvSpPr>
          <p:cNvPr id="5" name="Freeform 5"/>
          <p:cNvSpPr/>
          <p:nvPr/>
        </p:nvSpPr>
        <p:spPr>
          <a:xfrm>
            <a:off x="1842980" y="4009331"/>
            <a:ext cx="7708183" cy="4335853"/>
          </a:xfrm>
          <a:custGeom>
            <a:avLst/>
            <a:gdLst/>
            <a:ahLst/>
            <a:cxnLst/>
            <a:rect l="l" t="t" r="r" b="b"/>
            <a:pathLst>
              <a:path w="7708183" h="4335853">
                <a:moveTo>
                  <a:pt x="0" y="0"/>
                </a:moveTo>
                <a:lnTo>
                  <a:pt x="7708183" y="0"/>
                </a:lnTo>
                <a:lnTo>
                  <a:pt x="7708183" y="4335853"/>
                </a:lnTo>
                <a:lnTo>
                  <a:pt x="0" y="4335853"/>
                </a:lnTo>
                <a:lnTo>
                  <a:pt x="0" y="0"/>
                </a:lnTo>
                <a:close/>
              </a:path>
            </a:pathLst>
          </a:custGeom>
          <a:blipFill>
            <a:blip r:embed="rId2">
              <a:extLst>
                <a:ext uri="{96DAC541-7B7A-43D3-8B79-37D633B846F1}">
                  <asvg:svgBlip xmlns:asvg="http://schemas.microsoft.com/office/drawing/2016/SVG/main" r:embed="rId3"/>
                </a:ext>
              </a:extLst>
            </a:blip>
            <a:stretch>
              <a:fillRect t="-40534" b="-40534"/>
            </a:stretch>
          </a:blipFill>
        </p:spPr>
      </p:sp>
      <p:sp>
        <p:nvSpPr>
          <p:cNvPr id="6" name="TextBox 6"/>
          <p:cNvSpPr txBox="1"/>
          <p:nvPr/>
        </p:nvSpPr>
        <p:spPr>
          <a:xfrm>
            <a:off x="4723073" y="4256405"/>
            <a:ext cx="1947997" cy="887095"/>
          </a:xfrm>
          <a:prstGeom prst="rect">
            <a:avLst/>
          </a:prstGeom>
        </p:spPr>
        <p:txBody>
          <a:bodyPr lIns="0" tIns="0" rIns="0" bIns="0" rtlCol="0" anchor="t">
            <a:spAutoFit/>
          </a:bodyPr>
          <a:lstStyle/>
          <a:p>
            <a:pPr algn="ctr">
              <a:lnSpc>
                <a:spcPts val="7280"/>
              </a:lnSpc>
            </a:pPr>
            <a:r>
              <a:rPr lang="en-US" sz="5200">
                <a:solidFill>
                  <a:srgbClr val="000000"/>
                </a:solidFill>
                <a:latin typeface="Canva Sans Bold" panose="020B0803030501040103"/>
                <a:ea typeface="Canva Sans Bold" panose="020B0803030501040103"/>
                <a:cs typeface="Canva Sans Bold" panose="020B0803030501040103"/>
                <a:sym typeface="Canva Sans Bold" panose="020B0803030501040103"/>
              </a:rPr>
              <a:t>FIXED</a:t>
            </a:r>
            <a:endParaRPr lang="en-US" sz="5200">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p:txBody>
      </p:sp>
      <p:sp>
        <p:nvSpPr>
          <p:cNvPr id="7" name="TextBox 7"/>
          <p:cNvSpPr txBox="1"/>
          <p:nvPr/>
        </p:nvSpPr>
        <p:spPr>
          <a:xfrm>
            <a:off x="12059466" y="4256405"/>
            <a:ext cx="4327032" cy="887095"/>
          </a:xfrm>
          <a:prstGeom prst="rect">
            <a:avLst/>
          </a:prstGeom>
        </p:spPr>
        <p:txBody>
          <a:bodyPr lIns="0" tIns="0" rIns="0" bIns="0" rtlCol="0" anchor="t">
            <a:spAutoFit/>
          </a:bodyPr>
          <a:lstStyle/>
          <a:p>
            <a:pPr algn="ctr">
              <a:lnSpc>
                <a:spcPts val="7280"/>
              </a:lnSpc>
            </a:pPr>
            <a:r>
              <a:rPr lang="en-US" sz="5200">
                <a:solidFill>
                  <a:srgbClr val="000000"/>
                </a:solidFill>
                <a:latin typeface="Canva Sans Bold" panose="020B0803030501040103"/>
                <a:ea typeface="Canva Sans Bold" panose="020B0803030501040103"/>
                <a:cs typeface="Canva Sans Bold" panose="020B0803030501040103"/>
                <a:sym typeface="Canva Sans Bold" panose="020B0803030501040103"/>
              </a:rPr>
              <a:t>MOVEABLE</a:t>
            </a:r>
            <a:endParaRPr lang="en-US" sz="5200">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p:txBody>
      </p:sp>
      <p:sp>
        <p:nvSpPr>
          <p:cNvPr id="8" name="TextBox 8"/>
          <p:cNvSpPr txBox="1"/>
          <p:nvPr/>
        </p:nvSpPr>
        <p:spPr>
          <a:xfrm>
            <a:off x="2017434" y="5788110"/>
            <a:ext cx="7359276" cy="1130050"/>
          </a:xfrm>
          <a:prstGeom prst="rect">
            <a:avLst/>
          </a:prstGeom>
        </p:spPr>
        <p:txBody>
          <a:bodyPr lIns="0" tIns="0" rIns="0" bIns="0" rtlCol="0" anchor="t">
            <a:spAutoFit/>
          </a:bodyPr>
          <a:lstStyle/>
          <a:p>
            <a:pPr algn="ctr">
              <a:lnSpc>
                <a:spcPts val="4545"/>
              </a:lnSpc>
            </a:pPr>
            <a:r>
              <a:rPr lang="en-US" sz="3245">
                <a:solidFill>
                  <a:srgbClr val="000000"/>
                </a:solidFill>
                <a:latin typeface="Canva Sans" panose="020B0503030501040103"/>
                <a:ea typeface="Canva Sans" panose="020B0503030501040103"/>
                <a:cs typeface="Canva Sans" panose="020B0503030501040103"/>
                <a:sym typeface="Canva Sans" panose="020B0503030501040103"/>
              </a:rPr>
              <a:t>Either one or both opening and closing lines given</a:t>
            </a:r>
            <a:endParaRPr lang="en-US" sz="3245">
              <a:solidFill>
                <a:srgbClr val="000000"/>
              </a:solidFill>
              <a:latin typeface="Canva Sans" panose="020B0503030501040103"/>
              <a:ea typeface="Canva Sans" panose="020B0503030501040103"/>
              <a:cs typeface="Canva Sans" panose="020B0503030501040103"/>
              <a:sym typeface="Canva Sans" panose="020B0503030501040103"/>
            </a:endParaRPr>
          </a:p>
        </p:txBody>
      </p:sp>
      <p:sp>
        <p:nvSpPr>
          <p:cNvPr id="9" name="TextBox 9"/>
          <p:cNvSpPr txBox="1"/>
          <p:nvPr/>
        </p:nvSpPr>
        <p:spPr>
          <a:xfrm>
            <a:off x="10574633" y="5788110"/>
            <a:ext cx="7359276" cy="1130050"/>
          </a:xfrm>
          <a:prstGeom prst="rect">
            <a:avLst/>
          </a:prstGeom>
        </p:spPr>
        <p:txBody>
          <a:bodyPr lIns="0" tIns="0" rIns="0" bIns="0" rtlCol="0" anchor="t">
            <a:spAutoFit/>
          </a:bodyPr>
          <a:lstStyle/>
          <a:p>
            <a:pPr algn="ctr">
              <a:lnSpc>
                <a:spcPts val="4545"/>
              </a:lnSpc>
            </a:pPr>
            <a:r>
              <a:rPr lang="en-US" sz="3245">
                <a:solidFill>
                  <a:srgbClr val="000000"/>
                </a:solidFill>
                <a:latin typeface="Canva Sans" panose="020B0503030501040103"/>
                <a:ea typeface="Canva Sans" panose="020B0503030501040103"/>
                <a:cs typeface="Canva Sans" panose="020B0503030501040103"/>
                <a:sym typeface="Canva Sans" panose="020B0503030501040103"/>
              </a:rPr>
              <a:t>All the lines are jumbled- need to identify theme and opening line</a:t>
            </a:r>
            <a:endParaRPr lang="en-US" sz="3245">
              <a:solidFill>
                <a:srgbClr val="000000"/>
              </a:solidFill>
              <a:latin typeface="Canva Sans" panose="020B0503030501040103"/>
              <a:ea typeface="Canva Sans" panose="020B0503030501040103"/>
              <a:cs typeface="Canva Sans" panose="020B0503030501040103"/>
              <a:sym typeface="Canva Sans" panose="020B0503030501040103"/>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1"/>
            <a:stretch>
              <a:fillRect l="-16378" t="-3898" r="-15097" b="-3672"/>
            </a:stretch>
          </a:blipFill>
        </p:spPr>
      </p:sp>
      <p:sp>
        <p:nvSpPr>
          <p:cNvPr id="39938" name="Content Placeholder 2"/>
          <p:cNvSpPr>
            <a:spLocks noGrp="1" noChangeArrowheads="1"/>
          </p:cNvSpPr>
          <p:nvPr>
            <p:ph idx="1"/>
          </p:nvPr>
        </p:nvSpPr>
        <p:spPr>
          <a:xfrm>
            <a:off x="647700" y="3402808"/>
            <a:ext cx="15773400" cy="6527006"/>
          </a:xfrm>
        </p:spPr>
        <p:txBody>
          <a:bodyPr/>
          <a:lstStyle/>
          <a:p>
            <a:pPr marL="0" indent="0">
              <a:buNone/>
            </a:pPr>
            <a:r>
              <a:rPr lang="en-US" altLang="en-US" sz="3000" b="1">
                <a:latin typeface="Times New Roman" panose="02020603050405020304" pitchFamily="18" charset="0"/>
                <a:cs typeface="Times New Roman" panose="02020603050405020304" pitchFamily="18" charset="0"/>
              </a:rPr>
              <a:t>Explanation:-</a:t>
            </a:r>
            <a:r>
              <a:rPr lang="pt-BR" altLang="en-US" sz="3000" b="1">
                <a:latin typeface="Times New Roman" panose="02020603050405020304" pitchFamily="18" charset="0"/>
                <a:cs typeface="Times New Roman" panose="02020603050405020304" pitchFamily="18" charset="0"/>
              </a:rPr>
              <a:t> D) </a:t>
            </a:r>
            <a:r>
              <a:rPr lang="pt-BR" altLang="en-US" sz="3000" b="1">
                <a:solidFill>
                  <a:srgbClr val="FF0000"/>
                </a:solidFill>
                <a:latin typeface="Times New Roman" panose="02020603050405020304" pitchFamily="18" charset="0"/>
                <a:cs typeface="Times New Roman" panose="02020603050405020304" pitchFamily="18" charset="0"/>
              </a:rPr>
              <a:t>DEACB</a:t>
            </a:r>
            <a:r>
              <a:rPr lang="pt-BR" altLang="en-US" sz="3000" b="1">
                <a:latin typeface="Times New Roman" panose="02020603050405020304" pitchFamily="18" charset="0"/>
                <a:cs typeface="Times New Roman" panose="02020603050405020304" pitchFamily="18" charset="0"/>
              </a:rPr>
              <a:t> </a:t>
            </a:r>
            <a:endParaRPr lang="pt-BR" altLang="en-US" sz="3000" b="1">
              <a:latin typeface="Times New Roman" panose="02020603050405020304" pitchFamily="18" charset="0"/>
              <a:cs typeface="Times New Roman" panose="02020603050405020304" pitchFamily="18" charset="0"/>
            </a:endParaRPr>
          </a:p>
          <a:p>
            <a:pPr marL="0" indent="0">
              <a:buNone/>
            </a:pPr>
            <a:r>
              <a:rPr lang="en-US" altLang="en-US" sz="3000">
                <a:latin typeface="Times New Roman" panose="02020603050405020304" pitchFamily="18" charset="0"/>
                <a:cs typeface="Times New Roman" panose="02020603050405020304" pitchFamily="18" charset="0"/>
              </a:rPr>
              <a:t>The paragraph talks about the ICC’s decision to restrict the number of teams and the response that it evoked. The decision is introduced in sentence D.</a:t>
            </a:r>
            <a:endParaRPr lang="en-US" altLang="en-US" sz="3000">
              <a:latin typeface="Times New Roman" panose="02020603050405020304" pitchFamily="18" charset="0"/>
              <a:cs typeface="Times New Roman" panose="02020603050405020304" pitchFamily="18" charset="0"/>
            </a:endParaRPr>
          </a:p>
          <a:p>
            <a:pPr marL="0" indent="0">
              <a:buNone/>
            </a:pPr>
            <a:r>
              <a:rPr lang="en-US" altLang="en-US" sz="3000">
                <a:latin typeface="Times New Roman" panose="02020603050405020304" pitchFamily="18" charset="0"/>
                <a:cs typeface="Times New Roman" panose="02020603050405020304" pitchFamily="18" charset="0"/>
              </a:rPr>
              <a:t>On one hand the ICC was criticized because of the inordinate length of the tournament and now it is criticized when it wants to reduce the number of teams. Hence, DEAC forms a logical sequence.</a:t>
            </a:r>
            <a:endParaRPr lang="en-US" altLang="en-US" sz="3000">
              <a:latin typeface="Times New Roman" panose="02020603050405020304" pitchFamily="18" charset="0"/>
              <a:cs typeface="Times New Roman" panose="02020603050405020304" pitchFamily="18" charset="0"/>
            </a:endParaRPr>
          </a:p>
          <a:p>
            <a:pPr marL="0" indent="0">
              <a:buNone/>
            </a:pPr>
            <a:r>
              <a:rPr lang="en-US" altLang="en-US" sz="3000">
                <a:latin typeface="Times New Roman" panose="02020603050405020304" pitchFamily="18" charset="0"/>
                <a:cs typeface="Times New Roman" panose="02020603050405020304" pitchFamily="18" charset="0"/>
              </a:rPr>
              <a:t>Sentence C will be followed by B as B shows the other side of the coin.</a:t>
            </a:r>
            <a:endParaRPr lang="en-US" altLang="en-US" sz="3000">
              <a:latin typeface="Times New Roman" panose="02020603050405020304" pitchFamily="18" charset="0"/>
              <a:cs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1"/>
            <a:stretch>
              <a:fillRect l="-16378" t="-3898" r="-15097" b="-3672"/>
            </a:stretch>
          </a:blipFill>
        </p:spPr>
      </p:sp>
      <p:sp>
        <p:nvSpPr>
          <p:cNvPr id="40962" name="Title 1"/>
          <p:cNvSpPr>
            <a:spLocks noGrp="1" noChangeArrowheads="1"/>
          </p:cNvSpPr>
          <p:nvPr>
            <p:ph type="title"/>
          </p:nvPr>
        </p:nvSpPr>
        <p:spPr>
          <a:xfrm>
            <a:off x="1133476" y="1385888"/>
            <a:ext cx="15942470" cy="1135857"/>
          </a:xfrm>
        </p:spPr>
        <p:txBody>
          <a:bodyPr>
            <a:normAutofit fontScale="90000"/>
          </a:bodyPr>
          <a:lstStyle/>
          <a:p>
            <a:pPr eaLnBrk="1" hangingPunct="1"/>
            <a:r>
              <a:rPr lang="en-US" altLang="en-US" sz="3000" b="1">
                <a:latin typeface="Times New Roman" panose="02020603050405020304" pitchFamily="18" charset="0"/>
                <a:cs typeface="Times New Roman" panose="02020603050405020304" pitchFamily="18" charset="0"/>
              </a:rPr>
              <a:t>DIRECTIONS for the question:</a:t>
            </a:r>
            <a:br>
              <a:rPr lang="en-US" altLang="en-US" sz="3000" b="1">
                <a:latin typeface="Times New Roman" panose="02020603050405020304" pitchFamily="18" charset="0"/>
                <a:cs typeface="Times New Roman" panose="02020603050405020304" pitchFamily="18" charset="0"/>
              </a:rPr>
            </a:br>
            <a:r>
              <a:rPr lang="en-US" altLang="en-US" sz="3000" b="1">
                <a:latin typeface="Times New Roman" panose="02020603050405020304" pitchFamily="18" charset="0"/>
                <a:cs typeface="Times New Roman" panose="02020603050405020304" pitchFamily="18" charset="0"/>
              </a:rPr>
              <a:t>Choose the most logical order of sentences from among the given choices to construct a coherentparagraph.</a:t>
            </a:r>
            <a:endParaRPr lang="en-US" altLang="en-US" sz="3000" b="1">
              <a:latin typeface="Times New Roman" panose="02020603050405020304" pitchFamily="18" charset="0"/>
              <a:cs typeface="Times New Roman" panose="02020603050405020304" pitchFamily="18" charset="0"/>
            </a:endParaRPr>
          </a:p>
        </p:txBody>
      </p:sp>
      <p:sp>
        <p:nvSpPr>
          <p:cNvPr id="40963" name="Content Placeholder 2"/>
          <p:cNvSpPr>
            <a:spLocks noGrp="1" noChangeArrowheads="1"/>
          </p:cNvSpPr>
          <p:nvPr>
            <p:ph idx="1"/>
          </p:nvPr>
        </p:nvSpPr>
        <p:spPr>
          <a:xfrm>
            <a:off x="416720" y="2971801"/>
            <a:ext cx="17140238" cy="7024688"/>
          </a:xfrm>
        </p:spPr>
        <p:txBody>
          <a:bodyPr/>
          <a:lstStyle/>
          <a:p>
            <a:pPr marL="0" indent="0">
              <a:buNone/>
            </a:pPr>
            <a:endParaRPr lang="en-US" altLang="en-US" sz="3000">
              <a:latin typeface="Times New Roman" panose="02020603050405020304" pitchFamily="18" charset="0"/>
              <a:cs typeface="Times New Roman" panose="02020603050405020304" pitchFamily="18" charset="0"/>
            </a:endParaRPr>
          </a:p>
          <a:p>
            <a:pPr marL="0" indent="0">
              <a:buNone/>
            </a:pPr>
            <a:r>
              <a:rPr lang="en-US" altLang="en-US" sz="3000">
                <a:latin typeface="Times New Roman" panose="02020603050405020304" pitchFamily="18" charset="0"/>
                <a:cs typeface="Times New Roman" panose="02020603050405020304" pitchFamily="18" charset="0"/>
              </a:rPr>
              <a:t>(a) The impression that corruption is a universal phenomenon persists and the people do not co-operate in checking this evil.</a:t>
            </a:r>
            <a:endParaRPr lang="en-US" altLang="en-US" sz="3000">
              <a:latin typeface="Times New Roman" panose="02020603050405020304" pitchFamily="18" charset="0"/>
              <a:cs typeface="Times New Roman" panose="02020603050405020304" pitchFamily="18" charset="0"/>
            </a:endParaRPr>
          </a:p>
          <a:p>
            <a:pPr marL="0" indent="0">
              <a:buNone/>
            </a:pPr>
            <a:r>
              <a:rPr lang="en-US" altLang="en-US" sz="3000">
                <a:latin typeface="Times New Roman" panose="02020603050405020304" pitchFamily="18" charset="0"/>
                <a:cs typeface="Times New Roman" panose="02020603050405020304" pitchFamily="18" charset="0"/>
              </a:rPr>
              <a:t>(b) So there is hardly anything that the government can do about it now.</a:t>
            </a:r>
            <a:endParaRPr lang="en-US" altLang="en-US" sz="3000">
              <a:latin typeface="Times New Roman" panose="02020603050405020304" pitchFamily="18" charset="0"/>
              <a:cs typeface="Times New Roman" panose="02020603050405020304" pitchFamily="18" charset="0"/>
            </a:endParaRPr>
          </a:p>
          <a:p>
            <a:pPr marL="0" indent="0">
              <a:buNone/>
            </a:pPr>
            <a:r>
              <a:rPr lang="en-US" altLang="en-US" sz="3000">
                <a:latin typeface="Times New Roman" panose="02020603050405020304" pitchFamily="18" charset="0"/>
                <a:cs typeface="Times New Roman" panose="02020603050405020304" pitchFamily="18" charset="0"/>
              </a:rPr>
              <a:t>(c) It is regrettable that there is a widespread corruption in the country at all levels.</a:t>
            </a:r>
            <a:endParaRPr lang="en-US" altLang="en-US" sz="3000">
              <a:latin typeface="Times New Roman" panose="02020603050405020304" pitchFamily="18" charset="0"/>
              <a:cs typeface="Times New Roman" panose="02020603050405020304" pitchFamily="18" charset="0"/>
            </a:endParaRPr>
          </a:p>
          <a:p>
            <a:pPr marL="0" indent="0">
              <a:buNone/>
            </a:pPr>
            <a:r>
              <a:rPr lang="en-US" altLang="en-US" sz="3000">
                <a:latin typeface="Times New Roman" panose="02020603050405020304" pitchFamily="18" charset="0"/>
                <a:cs typeface="Times New Roman" panose="02020603050405020304" pitchFamily="18" charset="0"/>
              </a:rPr>
              <a:t>(d) Recently several offenders were brought to book, but they were not given deterrent punishment.</a:t>
            </a:r>
            <a:endParaRPr lang="en-US" altLang="en-US" sz="3000">
              <a:latin typeface="Times New Roman" panose="02020603050405020304" pitchFamily="18" charset="0"/>
              <a:cs typeface="Times New Roman" panose="02020603050405020304" pitchFamily="18" charset="0"/>
            </a:endParaRPr>
          </a:p>
          <a:p>
            <a:pPr marL="0" indent="0">
              <a:buNone/>
            </a:pPr>
            <a:endParaRPr lang="pt-BR" altLang="en-US" sz="3000" b="1">
              <a:latin typeface="Times New Roman" panose="02020603050405020304" pitchFamily="18" charset="0"/>
              <a:cs typeface="Times New Roman" panose="02020603050405020304" pitchFamily="18" charset="0"/>
            </a:endParaRPr>
          </a:p>
          <a:p>
            <a:pPr marL="0" indent="0">
              <a:buNone/>
            </a:pPr>
            <a:r>
              <a:rPr lang="pt-BR" altLang="en-US" sz="3000" b="1">
                <a:latin typeface="Times New Roman" panose="02020603050405020304" pitchFamily="18" charset="0"/>
                <a:cs typeface="Times New Roman" panose="02020603050405020304" pitchFamily="18" charset="0"/>
              </a:rPr>
              <a:t>A) CDAB					B) ADBC</a:t>
            </a:r>
            <a:endParaRPr lang="pt-BR" altLang="en-US" sz="3000" b="1">
              <a:latin typeface="Times New Roman" panose="02020603050405020304" pitchFamily="18" charset="0"/>
              <a:cs typeface="Times New Roman" panose="02020603050405020304" pitchFamily="18" charset="0"/>
            </a:endParaRPr>
          </a:p>
          <a:p>
            <a:pPr marL="0" indent="0">
              <a:buNone/>
            </a:pPr>
            <a:r>
              <a:rPr lang="pt-BR" altLang="en-US" sz="3000" b="1">
                <a:latin typeface="Times New Roman" panose="02020603050405020304" pitchFamily="18" charset="0"/>
                <a:cs typeface="Times New Roman" panose="02020603050405020304" pitchFamily="18" charset="0"/>
              </a:rPr>
              <a:t>C) ADCB					D) CBAD</a:t>
            </a:r>
            <a:endParaRPr lang="en-US" altLang="en-US" sz="3000" b="1">
              <a:latin typeface="Times New Roman" panose="02020603050405020304" pitchFamily="18" charset="0"/>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1"/>
            <a:stretch>
              <a:fillRect l="-16378" t="-3898" r="-15097" b="-3672"/>
            </a:stretch>
          </a:blipFill>
        </p:spPr>
      </p:sp>
      <p:sp>
        <p:nvSpPr>
          <p:cNvPr id="41986" name="Content Placeholder 2"/>
          <p:cNvSpPr>
            <a:spLocks noGrp="1" noChangeArrowheads="1"/>
          </p:cNvSpPr>
          <p:nvPr>
            <p:ph idx="1"/>
          </p:nvPr>
        </p:nvSpPr>
        <p:spPr>
          <a:xfrm>
            <a:off x="647700" y="3402808"/>
            <a:ext cx="15773400" cy="6527006"/>
          </a:xfrm>
        </p:spPr>
        <p:txBody>
          <a:bodyPr/>
          <a:lstStyle/>
          <a:p>
            <a:pPr marL="0" indent="0">
              <a:buNone/>
            </a:pPr>
            <a:r>
              <a:rPr lang="en-US" altLang="en-US" sz="3000" b="1">
                <a:latin typeface="Times New Roman" panose="02020603050405020304" pitchFamily="18" charset="0"/>
                <a:cs typeface="Times New Roman" panose="02020603050405020304" pitchFamily="18" charset="0"/>
              </a:rPr>
              <a:t>Explanation</a:t>
            </a:r>
            <a:r>
              <a:rPr lang="en-US" altLang="en-US" sz="3000" b="1">
                <a:solidFill>
                  <a:srgbClr val="FF0000"/>
                </a:solidFill>
                <a:latin typeface="Times New Roman" panose="02020603050405020304" pitchFamily="18" charset="0"/>
                <a:cs typeface="Times New Roman" panose="02020603050405020304" pitchFamily="18" charset="0"/>
              </a:rPr>
              <a:t>:-</a:t>
            </a:r>
            <a:r>
              <a:rPr lang="pt-BR" altLang="en-US" sz="3000" b="1">
                <a:solidFill>
                  <a:srgbClr val="FF0000"/>
                </a:solidFill>
                <a:latin typeface="Times New Roman" panose="02020603050405020304" pitchFamily="18" charset="0"/>
                <a:cs typeface="Times New Roman" panose="02020603050405020304" pitchFamily="18" charset="0"/>
              </a:rPr>
              <a:t> A) CDAB</a:t>
            </a:r>
            <a:endParaRPr lang="pt-BR" altLang="en-US" sz="3000" b="1">
              <a:solidFill>
                <a:srgbClr val="FF0000"/>
              </a:solidFill>
              <a:latin typeface="Times New Roman" panose="02020603050405020304" pitchFamily="18" charset="0"/>
              <a:cs typeface="Times New Roman" panose="02020603050405020304" pitchFamily="18" charset="0"/>
            </a:endParaRPr>
          </a:p>
          <a:p>
            <a:pPr marL="0" indent="0">
              <a:buNone/>
            </a:pPr>
            <a:r>
              <a:rPr lang="en-US" altLang="en-US" sz="3000">
                <a:latin typeface="Times New Roman" panose="02020603050405020304" pitchFamily="18" charset="0"/>
                <a:cs typeface="Times New Roman" panose="02020603050405020304" pitchFamily="18" charset="0"/>
              </a:rPr>
              <a:t>The correct sequence is </a:t>
            </a:r>
            <a:r>
              <a:rPr lang="en-US" altLang="en-US" sz="3000">
                <a:solidFill>
                  <a:srgbClr val="FF0000"/>
                </a:solidFill>
                <a:latin typeface="Times New Roman" panose="02020603050405020304" pitchFamily="18" charset="0"/>
                <a:cs typeface="Times New Roman" panose="02020603050405020304" pitchFamily="18" charset="0"/>
              </a:rPr>
              <a:t>cdab</a:t>
            </a:r>
            <a:r>
              <a:rPr lang="en-US" altLang="en-US" sz="3000">
                <a:latin typeface="Times New Roman" panose="02020603050405020304" pitchFamily="18" charset="0"/>
                <a:cs typeface="Times New Roman" panose="02020603050405020304" pitchFamily="18" charset="0"/>
              </a:rPr>
              <a:t>.</a:t>
            </a:r>
            <a:endParaRPr lang="en-US" altLang="en-US" sz="3000">
              <a:latin typeface="Times New Roman" panose="02020603050405020304" pitchFamily="18" charset="0"/>
              <a:cs typeface="Times New Roman" panose="02020603050405020304" pitchFamily="18" charset="0"/>
            </a:endParaRPr>
          </a:p>
          <a:p>
            <a:pPr marL="0" indent="0">
              <a:buNone/>
            </a:pPr>
            <a:r>
              <a:rPr lang="en-US" altLang="en-US" sz="3000">
                <a:latin typeface="Times New Roman" panose="02020603050405020304" pitchFamily="18" charset="0"/>
                <a:cs typeface="Times New Roman" panose="02020603050405020304" pitchFamily="18" charset="0"/>
              </a:rPr>
              <a:t>Statement (c) should be followed by statement (d) because the former talks about the existence of corruption at all levels and thelatter carries forward the idea by stating that such corrupt people have also been brought to the book.;</a:t>
            </a:r>
            <a:endParaRPr lang="en-US" altLang="en-US" sz="3000">
              <a:latin typeface="Times New Roman" panose="02020603050405020304" pitchFamily="18" charset="0"/>
              <a:cs typeface="Times New Roman" panose="02020603050405020304" pitchFamily="18" charset="0"/>
            </a:endParaRPr>
          </a:p>
          <a:p>
            <a:pPr marL="0" indent="0">
              <a:buNone/>
            </a:pPr>
            <a:r>
              <a:rPr lang="en-US" altLang="en-US" sz="3000">
                <a:latin typeface="Times New Roman" panose="02020603050405020304" pitchFamily="18" charset="0"/>
                <a:cs typeface="Times New Roman" panose="02020603050405020304" pitchFamily="18" charset="0"/>
              </a:rPr>
              <a:t>Statement (d) should be followed by statement (a) because (d) talks about offenders not being given deterrent punishment and (a)gives its reason.</a:t>
            </a:r>
            <a:endParaRPr lang="en-US" altLang="en-US" sz="3000">
              <a:latin typeface="Times New Roman" panose="02020603050405020304" pitchFamily="18" charset="0"/>
              <a:cs typeface="Times New Roman" panose="02020603050405020304" pitchFamily="18" charset="0"/>
            </a:endParaRPr>
          </a:p>
          <a:p>
            <a:pPr marL="0" indent="0">
              <a:buNone/>
            </a:pPr>
            <a:r>
              <a:rPr lang="en-US" altLang="en-US" sz="3000">
                <a:latin typeface="Times New Roman" panose="02020603050405020304" pitchFamily="18" charset="0"/>
                <a:cs typeface="Times New Roman" panose="02020603050405020304" pitchFamily="18" charset="0"/>
              </a:rPr>
              <a:t>Statement (a) should be followed by statement (b) because (a) talks about people not checking corruption and (b) gives aconsequence of it.</a:t>
            </a:r>
            <a:endParaRPr lang="en-US" altLang="en-US" sz="3000">
              <a:latin typeface="Times New Roman" panose="02020603050405020304" pitchFamily="18" charset="0"/>
              <a:cs typeface="Times New Roman" panose="02020603050405020304" pitchFamily="18" charset="0"/>
            </a:endParaRPr>
          </a:p>
          <a:p>
            <a:pPr marL="0" indent="0">
              <a:buNone/>
            </a:pPr>
            <a:r>
              <a:rPr lang="en-US" altLang="en-US" sz="3000">
                <a:latin typeface="Times New Roman" panose="02020603050405020304" pitchFamily="18" charset="0"/>
                <a:cs typeface="Times New Roman" panose="02020603050405020304" pitchFamily="18" charset="0"/>
              </a:rPr>
              <a:t>Hence, option (A) is the correct answer. </a:t>
            </a:r>
            <a:endParaRPr lang="en-US" altLang="en-US" sz="3000">
              <a:latin typeface="Times New Roman" panose="02020603050405020304" pitchFamily="18" charset="0"/>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1"/>
            <a:stretch>
              <a:fillRect l="-16378" t="-3898" r="-15097" b="-3672"/>
            </a:stretch>
          </a:blipFill>
        </p:spPr>
      </p:sp>
      <p:sp>
        <p:nvSpPr>
          <p:cNvPr id="43010" name="Title 1"/>
          <p:cNvSpPr>
            <a:spLocks noGrp="1" noChangeArrowheads="1"/>
          </p:cNvSpPr>
          <p:nvPr>
            <p:ph type="title"/>
          </p:nvPr>
        </p:nvSpPr>
        <p:spPr>
          <a:xfrm>
            <a:off x="1721645" y="1119188"/>
            <a:ext cx="15030450" cy="1402557"/>
          </a:xfrm>
        </p:spPr>
        <p:txBody>
          <a:bodyPr>
            <a:normAutofit fontScale="90000"/>
          </a:bodyPr>
          <a:lstStyle/>
          <a:p>
            <a:pPr eaLnBrk="1" hangingPunct="1"/>
            <a:r>
              <a:rPr lang="en-US" altLang="en-US" sz="3000" b="1" dirty="0">
                <a:latin typeface="Times New Roman" panose="02020603050405020304" pitchFamily="18" charset="0"/>
                <a:cs typeface="Times New Roman" panose="02020603050405020304" pitchFamily="18" charset="0"/>
              </a:rPr>
              <a:t>DIRECTIONS for the question:</a:t>
            </a:r>
            <a:br>
              <a:rPr lang="en-US" altLang="en-US" sz="3000" b="1" dirty="0">
                <a:latin typeface="Times New Roman" panose="02020603050405020304" pitchFamily="18" charset="0"/>
                <a:cs typeface="Times New Roman" panose="02020603050405020304" pitchFamily="18" charset="0"/>
              </a:rPr>
            </a:br>
            <a:r>
              <a:rPr lang="en-US" altLang="en-US" sz="3000" b="1" dirty="0">
                <a:latin typeface="Times New Roman" panose="02020603050405020304" pitchFamily="18" charset="0"/>
                <a:cs typeface="Times New Roman" panose="02020603050405020304" pitchFamily="18" charset="0"/>
              </a:rPr>
              <a:t>Choose the most logical order of sentences from among the given choices to construct a coherent paragraph.</a:t>
            </a:r>
            <a:endParaRPr lang="en-US" altLang="en-US" sz="3000" b="1" dirty="0">
              <a:latin typeface="Times New Roman" panose="02020603050405020304" pitchFamily="18" charset="0"/>
              <a:cs typeface="Times New Roman" panose="02020603050405020304" pitchFamily="18" charset="0"/>
            </a:endParaRPr>
          </a:p>
        </p:txBody>
      </p:sp>
      <p:sp>
        <p:nvSpPr>
          <p:cNvPr id="43011" name="Content Placeholder 2"/>
          <p:cNvSpPr>
            <a:spLocks noGrp="1" noChangeArrowheads="1"/>
          </p:cNvSpPr>
          <p:nvPr>
            <p:ph idx="1"/>
          </p:nvPr>
        </p:nvSpPr>
        <p:spPr>
          <a:xfrm>
            <a:off x="416720" y="2971801"/>
            <a:ext cx="17140238" cy="7024688"/>
          </a:xfrm>
        </p:spPr>
        <p:txBody>
          <a:bodyPr/>
          <a:lstStyle/>
          <a:p>
            <a:pPr marL="0" indent="0">
              <a:buNone/>
            </a:pPr>
            <a:endParaRPr lang="en-US" altLang="en-US" sz="3000" dirty="0">
              <a:latin typeface="Times New Roman" panose="02020603050405020304" pitchFamily="18" charset="0"/>
              <a:cs typeface="Times New Roman" panose="02020603050405020304" pitchFamily="18" charset="0"/>
            </a:endParaRPr>
          </a:p>
          <a:p>
            <a:pPr marL="0" indent="0">
              <a:buNone/>
            </a:pPr>
            <a:r>
              <a:rPr lang="en-US" altLang="en-US" sz="3000" dirty="0">
                <a:latin typeface="Times New Roman" panose="02020603050405020304" pitchFamily="18" charset="0"/>
                <a:cs typeface="Times New Roman" panose="02020603050405020304" pitchFamily="18" charset="0"/>
              </a:rPr>
              <a:t>P: You couldn't have asked for a nicer, more respectable-looking fellow than Jack, the day he arrived in town for grandpa's funeral.</a:t>
            </a:r>
            <a:endParaRPr lang="en-US" altLang="en-US" sz="3000" dirty="0">
              <a:latin typeface="Times New Roman" panose="02020603050405020304" pitchFamily="18" charset="0"/>
              <a:cs typeface="Times New Roman" panose="02020603050405020304" pitchFamily="18" charset="0"/>
            </a:endParaRPr>
          </a:p>
          <a:p>
            <a:pPr marL="0" indent="0">
              <a:buNone/>
            </a:pPr>
            <a:r>
              <a:rPr lang="en-US" altLang="en-US" sz="3000" dirty="0">
                <a:latin typeface="Times New Roman" panose="02020603050405020304" pitchFamily="18" charset="0"/>
                <a:cs typeface="Times New Roman" panose="02020603050405020304" pitchFamily="18" charset="0"/>
              </a:rPr>
              <a:t>Q: He'd just arrived that morning, got the word that the old Judge was gone, he said.</a:t>
            </a:r>
            <a:endParaRPr lang="en-US" altLang="en-US" sz="3000" dirty="0">
              <a:latin typeface="Times New Roman" panose="02020603050405020304" pitchFamily="18" charset="0"/>
              <a:cs typeface="Times New Roman" panose="02020603050405020304" pitchFamily="18" charset="0"/>
            </a:endParaRPr>
          </a:p>
          <a:p>
            <a:pPr marL="0" indent="0">
              <a:buNone/>
            </a:pPr>
            <a:r>
              <a:rPr lang="en-US" altLang="en-US" sz="3000" dirty="0">
                <a:latin typeface="Times New Roman" panose="02020603050405020304" pitchFamily="18" charset="0"/>
                <a:cs typeface="Times New Roman" panose="02020603050405020304" pitchFamily="18" charset="0"/>
              </a:rPr>
              <a:t>R: He rode into the yard on his motorbike - the one he'd sold last summer, which wasn't a patch on the big redone he'd bought later.</a:t>
            </a:r>
            <a:endParaRPr lang="en-US" altLang="en-US" sz="3000" dirty="0">
              <a:latin typeface="Times New Roman" panose="02020603050405020304" pitchFamily="18" charset="0"/>
              <a:cs typeface="Times New Roman" panose="02020603050405020304" pitchFamily="18" charset="0"/>
            </a:endParaRPr>
          </a:p>
          <a:p>
            <a:pPr marL="0" indent="0">
              <a:buNone/>
            </a:pPr>
            <a:r>
              <a:rPr lang="en-US" altLang="en-US" sz="3000" dirty="0">
                <a:latin typeface="Times New Roman" panose="02020603050405020304" pitchFamily="18" charset="0"/>
                <a:cs typeface="Times New Roman" panose="02020603050405020304" pitchFamily="18" charset="0"/>
              </a:rPr>
              <a:t>S: He was glad he was in time for the services. He sat with Paresh all through the funeral; he even cried - or if it wasn't crying, it was a darned good show.</a:t>
            </a:r>
            <a:endParaRPr lang="en-US" altLang="en-US" sz="3000" dirty="0">
              <a:latin typeface="Times New Roman" panose="02020603050405020304" pitchFamily="18" charset="0"/>
              <a:cs typeface="Times New Roman" panose="02020603050405020304" pitchFamily="18" charset="0"/>
            </a:endParaRPr>
          </a:p>
          <a:p>
            <a:pPr marL="0" indent="0">
              <a:buNone/>
            </a:pPr>
            <a:r>
              <a:rPr lang="en-US" altLang="en-US" sz="3000" dirty="0">
                <a:latin typeface="Times New Roman" panose="02020603050405020304" pitchFamily="18" charset="0"/>
                <a:cs typeface="Times New Roman" panose="02020603050405020304" pitchFamily="18" charset="0"/>
              </a:rPr>
              <a:t>The proper sequence should be</a:t>
            </a:r>
            <a:endParaRPr lang="pt-BR" altLang="en-US" sz="3000" b="1" dirty="0">
              <a:latin typeface="Times New Roman" panose="02020603050405020304" pitchFamily="18" charset="0"/>
              <a:cs typeface="Times New Roman" panose="02020603050405020304" pitchFamily="18" charset="0"/>
            </a:endParaRPr>
          </a:p>
          <a:p>
            <a:pPr marL="0" indent="0">
              <a:buNone/>
            </a:pPr>
            <a:r>
              <a:rPr lang="pt-BR" altLang="en-US" sz="3000" b="1" dirty="0">
                <a:latin typeface="Times New Roman" panose="02020603050405020304" pitchFamily="18" charset="0"/>
                <a:cs typeface="Times New Roman" panose="02020603050405020304" pitchFamily="18" charset="0"/>
              </a:rPr>
              <a:t>A) QRPS					</a:t>
            </a:r>
            <a:r>
              <a:rPr lang="pt-BR" altLang="en-US" sz="3000" b="1" dirty="0" err="1">
                <a:latin typeface="Times New Roman" panose="02020603050405020304" pitchFamily="18" charset="0"/>
                <a:cs typeface="Times New Roman" panose="02020603050405020304" pitchFamily="18" charset="0"/>
              </a:rPr>
              <a:t>B</a:t>
            </a:r>
            <a:r>
              <a:rPr lang="pt-BR" altLang="en-US" sz="3000" b="1" dirty="0">
                <a:latin typeface="Times New Roman" panose="02020603050405020304" pitchFamily="18" charset="0"/>
                <a:cs typeface="Times New Roman" panose="02020603050405020304" pitchFamily="18" charset="0"/>
              </a:rPr>
              <a:t>) QRSP</a:t>
            </a:r>
            <a:endParaRPr lang="pt-BR" altLang="en-US" sz="3000" b="1" dirty="0">
              <a:latin typeface="Times New Roman" panose="02020603050405020304" pitchFamily="18" charset="0"/>
              <a:cs typeface="Times New Roman" panose="02020603050405020304" pitchFamily="18" charset="0"/>
            </a:endParaRPr>
          </a:p>
          <a:p>
            <a:pPr marL="0" indent="0">
              <a:buNone/>
            </a:pPr>
            <a:r>
              <a:rPr lang="pt-BR" altLang="en-US" sz="3000" b="1" dirty="0">
                <a:latin typeface="Times New Roman" panose="02020603050405020304" pitchFamily="18" charset="0"/>
                <a:cs typeface="Times New Roman" panose="02020603050405020304" pitchFamily="18" charset="0"/>
              </a:rPr>
              <a:t>C) SPQR					</a:t>
            </a:r>
            <a:r>
              <a:rPr lang="pt-BR" altLang="en-US" sz="3000" b="1" dirty="0" err="1">
                <a:latin typeface="Times New Roman" panose="02020603050405020304" pitchFamily="18" charset="0"/>
                <a:cs typeface="Times New Roman" panose="02020603050405020304" pitchFamily="18" charset="0"/>
              </a:rPr>
              <a:t>D</a:t>
            </a:r>
            <a:r>
              <a:rPr lang="pt-BR" altLang="en-US" sz="3000" b="1" dirty="0">
                <a:latin typeface="Times New Roman" panose="02020603050405020304" pitchFamily="18" charset="0"/>
                <a:cs typeface="Times New Roman" panose="02020603050405020304" pitchFamily="18" charset="0"/>
              </a:rPr>
              <a:t>) PRQS</a:t>
            </a:r>
            <a:endParaRPr lang="en-US" altLang="en-US" sz="3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1"/>
            <a:stretch>
              <a:fillRect l="-16378" t="-3898" r="-15097" b="-3672"/>
            </a:stretch>
          </a:blipFill>
        </p:spPr>
      </p:sp>
      <p:sp>
        <p:nvSpPr>
          <p:cNvPr id="44034" name="Content Placeholder 2"/>
          <p:cNvSpPr>
            <a:spLocks noGrp="1" noChangeArrowheads="1"/>
          </p:cNvSpPr>
          <p:nvPr>
            <p:ph idx="1"/>
          </p:nvPr>
        </p:nvSpPr>
        <p:spPr>
          <a:xfrm>
            <a:off x="647700" y="3402808"/>
            <a:ext cx="15773400" cy="6527006"/>
          </a:xfrm>
        </p:spPr>
        <p:txBody>
          <a:bodyPr/>
          <a:lstStyle/>
          <a:p>
            <a:pPr marL="0" indent="0">
              <a:buNone/>
            </a:pPr>
            <a:r>
              <a:rPr lang="en-US" altLang="en-US" sz="3000" b="1">
                <a:latin typeface="Times New Roman" panose="02020603050405020304" pitchFamily="18" charset="0"/>
                <a:cs typeface="Times New Roman" panose="02020603050405020304" pitchFamily="18" charset="0"/>
              </a:rPr>
              <a:t>Explanation</a:t>
            </a:r>
            <a:r>
              <a:rPr lang="en-US" altLang="en-US" sz="3000" b="1">
                <a:solidFill>
                  <a:srgbClr val="FF0000"/>
                </a:solidFill>
                <a:latin typeface="Times New Roman" panose="02020603050405020304" pitchFamily="18" charset="0"/>
                <a:cs typeface="Times New Roman" panose="02020603050405020304" pitchFamily="18" charset="0"/>
              </a:rPr>
              <a:t>:-</a:t>
            </a:r>
            <a:r>
              <a:rPr lang="pt-BR" altLang="en-US" sz="3000" b="1">
                <a:solidFill>
                  <a:srgbClr val="FF0000"/>
                </a:solidFill>
                <a:latin typeface="Times New Roman" panose="02020603050405020304" pitchFamily="18" charset="0"/>
                <a:cs typeface="Times New Roman" panose="02020603050405020304" pitchFamily="18" charset="0"/>
              </a:rPr>
              <a:t> D) PRQS</a:t>
            </a:r>
            <a:endParaRPr lang="en-US" altLang="en-US" sz="3000" b="1">
              <a:solidFill>
                <a:srgbClr val="FF0000"/>
              </a:solidFill>
              <a:latin typeface="Times New Roman" panose="02020603050405020304" pitchFamily="18" charset="0"/>
              <a:cs typeface="Times New Roman" panose="02020603050405020304" pitchFamily="18" charset="0"/>
            </a:endParaRPr>
          </a:p>
          <a:p>
            <a:pPr marL="0" indent="0">
              <a:buNone/>
            </a:pPr>
            <a:r>
              <a:rPr lang="en-US" altLang="en-US" sz="3000">
                <a:latin typeface="Times New Roman" panose="02020603050405020304" pitchFamily="18" charset="0"/>
                <a:cs typeface="Times New Roman" panose="02020603050405020304" pitchFamily="18" charset="0"/>
              </a:rPr>
              <a:t>PRQS,</a:t>
            </a:r>
            <a:endParaRPr lang="en-US" altLang="en-US" sz="3000">
              <a:latin typeface="Times New Roman" panose="02020603050405020304" pitchFamily="18" charset="0"/>
              <a:cs typeface="Times New Roman" panose="02020603050405020304" pitchFamily="18" charset="0"/>
            </a:endParaRPr>
          </a:p>
          <a:p>
            <a:pPr marL="0" indent="0">
              <a:buNone/>
            </a:pPr>
            <a:r>
              <a:rPr lang="en-US" altLang="en-US" sz="3000">
                <a:latin typeface="Times New Roman" panose="02020603050405020304" pitchFamily="18" charset="0"/>
                <a:cs typeface="Times New Roman" panose="02020603050405020304" pitchFamily="18" charset="0"/>
              </a:rPr>
              <a:t>Name of the person is introduced in P,</a:t>
            </a:r>
            <a:endParaRPr lang="en-US" altLang="en-US" sz="3000">
              <a:latin typeface="Times New Roman" panose="02020603050405020304" pitchFamily="18" charset="0"/>
              <a:cs typeface="Times New Roman" panose="02020603050405020304" pitchFamily="18" charset="0"/>
            </a:endParaRPr>
          </a:p>
          <a:p>
            <a:pPr marL="0" indent="0">
              <a:buNone/>
            </a:pPr>
            <a:r>
              <a:rPr lang="en-US" altLang="en-US" sz="3000">
                <a:latin typeface="Times New Roman" panose="02020603050405020304" pitchFamily="18" charset="0"/>
                <a:cs typeface="Times New Roman" panose="02020603050405020304" pitchFamily="18" charset="0"/>
              </a:rPr>
              <a:t>Then Noun –pronoun pair, so R,</a:t>
            </a:r>
            <a:endParaRPr lang="en-US" altLang="en-US" sz="3000">
              <a:latin typeface="Times New Roman" panose="02020603050405020304" pitchFamily="18" charset="0"/>
              <a:cs typeface="Times New Roman" panose="02020603050405020304" pitchFamily="18" charset="0"/>
            </a:endParaRPr>
          </a:p>
          <a:p>
            <a:pPr marL="0" indent="0">
              <a:buNone/>
            </a:pPr>
            <a:r>
              <a:rPr lang="en-US" altLang="en-US" sz="3000">
                <a:latin typeface="Times New Roman" panose="02020603050405020304" pitchFamily="18" charset="0"/>
                <a:cs typeface="Times New Roman" panose="02020603050405020304" pitchFamily="18" charset="0"/>
              </a:rPr>
              <a:t>QS makes a mandatory pair, ‘judge was gone, Funeral’</a:t>
            </a:r>
            <a:endParaRPr lang="en-US" altLang="en-US" sz="3000">
              <a:latin typeface="Times New Roman" panose="02020603050405020304" pitchFamily="18" charset="0"/>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1"/>
            <a:stretch>
              <a:fillRect l="-16378" t="-3898" r="-15097" b="-3672"/>
            </a:stretch>
          </a:blipFill>
        </p:spPr>
      </p:sp>
      <p:sp>
        <p:nvSpPr>
          <p:cNvPr id="45058" name="Title 1"/>
          <p:cNvSpPr>
            <a:spLocks noGrp="1" noChangeArrowheads="1"/>
          </p:cNvSpPr>
          <p:nvPr>
            <p:ph type="title"/>
          </p:nvPr>
        </p:nvSpPr>
        <p:spPr>
          <a:xfrm>
            <a:off x="1357313" y="1078708"/>
            <a:ext cx="15563850" cy="1443038"/>
          </a:xfrm>
        </p:spPr>
        <p:txBody>
          <a:bodyPr>
            <a:normAutofit fontScale="90000"/>
          </a:bodyPr>
          <a:lstStyle/>
          <a:p>
            <a:pPr eaLnBrk="1" hangingPunct="1"/>
            <a:r>
              <a:rPr lang="en-US" altLang="en-US" sz="3000" b="1" dirty="0">
                <a:latin typeface="Times New Roman" panose="02020603050405020304" pitchFamily="18" charset="0"/>
                <a:cs typeface="Times New Roman" panose="02020603050405020304" pitchFamily="18" charset="0"/>
              </a:rPr>
              <a:t>DIRECTIONS for the question:</a:t>
            </a:r>
            <a:br>
              <a:rPr lang="en-US" altLang="en-US" sz="3000" b="1" dirty="0">
                <a:latin typeface="Times New Roman" panose="02020603050405020304" pitchFamily="18" charset="0"/>
                <a:cs typeface="Times New Roman" panose="02020603050405020304" pitchFamily="18" charset="0"/>
              </a:rPr>
            </a:br>
            <a:r>
              <a:rPr lang="en-US" altLang="en-US" sz="3000" b="1" dirty="0">
                <a:latin typeface="Times New Roman" panose="02020603050405020304" pitchFamily="18" charset="0"/>
                <a:cs typeface="Times New Roman" panose="02020603050405020304" pitchFamily="18" charset="0"/>
              </a:rPr>
              <a:t>The question consists of five statements labelled A, B, C, D and E which when logically ordered form a coherent passage. Choose the option that represents the most logical order..</a:t>
            </a:r>
            <a:endParaRPr lang="en-US" altLang="en-US" sz="3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05328" y="2924176"/>
            <a:ext cx="17140238" cy="7024688"/>
          </a:xfrm>
        </p:spPr>
        <p:txBody>
          <a:bodyPr rtlCol="0">
            <a:normAutofit lnSpcReduction="10000"/>
          </a:bodyPr>
          <a:lstStyle/>
          <a:p>
            <a:pPr marL="0" indent="0">
              <a:buNone/>
              <a:defRPr/>
            </a:pPr>
            <a:r>
              <a:rPr lang="en-US" sz="3000" dirty="0">
                <a:solidFill>
                  <a:schemeClr val="tx1">
                    <a:lumMod val="75000"/>
                    <a:lumOff val="25000"/>
                  </a:schemeClr>
                </a:solidFill>
                <a:latin typeface="Times New Roman" panose="02020603050405020304" pitchFamily="18" charset="0"/>
                <a:cs typeface="Times New Roman" panose="02020603050405020304" pitchFamily="18" charset="0"/>
              </a:rPr>
              <a:t>A. If human rights are used as a cloak by governments to put on or cast away according to political expediency, can the international community of states be trusted to bring about that vision?</a:t>
            </a:r>
            <a:endParaRPr lang="en-US" sz="3000" dirty="0">
              <a:solidFill>
                <a:schemeClr val="tx1">
                  <a:lumMod val="75000"/>
                  <a:lumOff val="25000"/>
                </a:schemeClr>
              </a:solidFill>
              <a:latin typeface="Times New Roman" panose="02020603050405020304" pitchFamily="18" charset="0"/>
              <a:cs typeface="Times New Roman" panose="02020603050405020304" pitchFamily="18" charset="0"/>
            </a:endParaRPr>
          </a:p>
          <a:p>
            <a:pPr marL="0" indent="0">
              <a:buNone/>
              <a:defRPr/>
            </a:pPr>
            <a:r>
              <a:rPr lang="en-US" sz="3000" dirty="0">
                <a:solidFill>
                  <a:schemeClr val="tx1">
                    <a:lumMod val="75000"/>
                    <a:lumOff val="25000"/>
                  </a:schemeClr>
                </a:solidFill>
                <a:latin typeface="Times New Roman" panose="02020603050405020304" pitchFamily="18" charset="0"/>
                <a:cs typeface="Times New Roman" panose="02020603050405020304" pitchFamily="18" charset="0"/>
              </a:rPr>
              <a:t>B. Bypassed in the Iraq war and marginalized in its aftermath, discredited by its perceived vulnerability to pressure from powerful states, the UN seemed virtually paralyzed in its efforts to hold states to account for their adherence to international law and their performance on human rights.</a:t>
            </a:r>
            <a:endParaRPr lang="en-US" sz="3000" dirty="0">
              <a:solidFill>
                <a:schemeClr val="tx1">
                  <a:lumMod val="75000"/>
                  <a:lumOff val="25000"/>
                </a:schemeClr>
              </a:solidFill>
              <a:latin typeface="Times New Roman" panose="02020603050405020304" pitchFamily="18" charset="0"/>
              <a:cs typeface="Times New Roman" panose="02020603050405020304" pitchFamily="18" charset="0"/>
            </a:endParaRPr>
          </a:p>
          <a:p>
            <a:pPr marL="0" indent="0">
              <a:buNone/>
              <a:defRPr/>
            </a:pPr>
            <a:r>
              <a:rPr lang="en-US" sz="3000" dirty="0">
                <a:solidFill>
                  <a:schemeClr val="tx1">
                    <a:lumMod val="75000"/>
                    <a:lumOff val="25000"/>
                  </a:schemeClr>
                </a:solidFill>
                <a:latin typeface="Times New Roman" panose="02020603050405020304" pitchFamily="18" charset="0"/>
                <a:cs typeface="Times New Roman" panose="02020603050405020304" pitchFamily="18" charset="0"/>
              </a:rPr>
              <a:t>C. As one of the most prominent international human rights defenders lay dying in the rubble, the world had good cause to ponder how the legitimacy and credibility of the UN could have been eroded to such a fatal degree.</a:t>
            </a:r>
            <a:endParaRPr lang="en-US" sz="3000" dirty="0">
              <a:solidFill>
                <a:schemeClr val="tx1">
                  <a:lumMod val="75000"/>
                  <a:lumOff val="25000"/>
                </a:schemeClr>
              </a:solidFill>
              <a:latin typeface="Times New Roman" panose="02020603050405020304" pitchFamily="18" charset="0"/>
              <a:cs typeface="Times New Roman" panose="02020603050405020304" pitchFamily="18" charset="0"/>
            </a:endParaRPr>
          </a:p>
          <a:p>
            <a:pPr marL="0" indent="0">
              <a:buNone/>
              <a:defRPr/>
            </a:pPr>
            <a:r>
              <a:rPr lang="en-US" sz="3000" dirty="0">
                <a:solidFill>
                  <a:schemeClr val="tx1">
                    <a:lumMod val="75000"/>
                    <a:lumOff val="25000"/>
                  </a:schemeClr>
                </a:solidFill>
                <a:latin typeface="Times New Roman" panose="02020603050405020304" pitchFamily="18" charset="0"/>
                <a:cs typeface="Times New Roman" panose="02020603050405020304" pitchFamily="18" charset="0"/>
              </a:rPr>
              <a:t>D. It was easy at that moment to wonder whether the events of 2003 had also dealt a mortal blow to the vision of global justice and universal human rights that first inspired the creation of global institutions such as the UN.</a:t>
            </a:r>
            <a:endParaRPr lang="en-US" sz="3000" dirty="0">
              <a:solidFill>
                <a:schemeClr val="tx1">
                  <a:lumMod val="75000"/>
                  <a:lumOff val="25000"/>
                </a:schemeClr>
              </a:solidFill>
              <a:latin typeface="Times New Roman" panose="02020603050405020304" pitchFamily="18" charset="0"/>
              <a:cs typeface="Times New Roman" panose="02020603050405020304" pitchFamily="18" charset="0"/>
            </a:endParaRPr>
          </a:p>
          <a:p>
            <a:pPr marL="0" indent="0">
              <a:buNone/>
              <a:defRPr/>
            </a:pPr>
            <a:r>
              <a:rPr lang="en-US" sz="3000" dirty="0">
                <a:solidFill>
                  <a:schemeClr val="tx1">
                    <a:lumMod val="75000"/>
                    <a:lumOff val="25000"/>
                  </a:schemeClr>
                </a:solidFill>
                <a:latin typeface="Times New Roman" panose="02020603050405020304" pitchFamily="18" charset="0"/>
                <a:cs typeface="Times New Roman" panose="02020603050405020304" pitchFamily="18" charset="0"/>
              </a:rPr>
              <a:t>E. And what can the international community of citizens do to rescue human rights from the rubble?</a:t>
            </a:r>
            <a:endParaRPr lang="en-US" sz="3000" dirty="0">
              <a:solidFill>
                <a:schemeClr val="tx1">
                  <a:lumMod val="75000"/>
                  <a:lumOff val="25000"/>
                </a:schemeClr>
              </a:solidFill>
              <a:latin typeface="Times New Roman" panose="02020603050405020304" pitchFamily="18" charset="0"/>
              <a:cs typeface="Times New Roman" panose="02020603050405020304" pitchFamily="18" charset="0"/>
            </a:endParaRPr>
          </a:p>
          <a:p>
            <a:pPr marL="0" indent="0">
              <a:buNone/>
              <a:defRPr/>
            </a:pPr>
            <a:endParaRPr lang="en-US" sz="3000" b="1" dirty="0">
              <a:solidFill>
                <a:schemeClr val="tx1">
                  <a:lumMod val="75000"/>
                  <a:lumOff val="25000"/>
                </a:schemeClr>
              </a:solidFill>
              <a:latin typeface="Times New Roman" panose="02020603050405020304" pitchFamily="18" charset="0"/>
              <a:cs typeface="Times New Roman" panose="02020603050405020304" pitchFamily="18" charset="0"/>
            </a:endParaRPr>
          </a:p>
          <a:p>
            <a:pPr marL="0" indent="0">
              <a:buNone/>
              <a:defRPr/>
            </a:pPr>
            <a:r>
              <a:rPr lang="pt-BR" sz="3000" b="1" dirty="0">
                <a:solidFill>
                  <a:schemeClr val="tx1">
                    <a:lumMod val="75000"/>
                    <a:lumOff val="25000"/>
                  </a:schemeClr>
                </a:solidFill>
                <a:latin typeface="Times New Roman" panose="02020603050405020304" pitchFamily="18" charset="0"/>
                <a:cs typeface="Times New Roman" panose="02020603050405020304" pitchFamily="18" charset="0"/>
              </a:rPr>
              <a:t>A) BCAED					B) CBDEA</a:t>
            </a:r>
            <a:endParaRPr lang="pt-BR" sz="3000" b="1" dirty="0">
              <a:solidFill>
                <a:schemeClr val="tx1">
                  <a:lumMod val="75000"/>
                  <a:lumOff val="25000"/>
                </a:schemeClr>
              </a:solidFill>
              <a:latin typeface="Times New Roman" panose="02020603050405020304" pitchFamily="18" charset="0"/>
              <a:cs typeface="Times New Roman" panose="02020603050405020304" pitchFamily="18" charset="0"/>
            </a:endParaRPr>
          </a:p>
          <a:p>
            <a:pPr marL="0" indent="0">
              <a:buNone/>
              <a:defRPr/>
            </a:pPr>
            <a:r>
              <a:rPr lang="pt-BR" sz="3000" b="1" dirty="0">
                <a:solidFill>
                  <a:schemeClr val="tx1">
                    <a:lumMod val="75000"/>
                    <a:lumOff val="25000"/>
                  </a:schemeClr>
                </a:solidFill>
                <a:latin typeface="Times New Roman" panose="02020603050405020304" pitchFamily="18" charset="0"/>
                <a:cs typeface="Times New Roman" panose="02020603050405020304" pitchFamily="18" charset="0"/>
              </a:rPr>
              <a:t>C) BECDA					D) CBDAE</a:t>
            </a:r>
            <a:endParaRPr lang="en-US" sz="30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1"/>
            <a:stretch>
              <a:fillRect l="-16378" t="-3898" r="-15097" b="-3672"/>
            </a:stretch>
          </a:blipFill>
        </p:spPr>
      </p:sp>
      <p:sp>
        <p:nvSpPr>
          <p:cNvPr id="46082" name="Content Placeholder 2"/>
          <p:cNvSpPr>
            <a:spLocks noGrp="1" noChangeArrowheads="1"/>
          </p:cNvSpPr>
          <p:nvPr>
            <p:ph idx="1"/>
          </p:nvPr>
        </p:nvSpPr>
        <p:spPr>
          <a:xfrm>
            <a:off x="647700" y="3402808"/>
            <a:ext cx="15773400" cy="6527006"/>
          </a:xfrm>
        </p:spPr>
        <p:txBody>
          <a:bodyPr/>
          <a:lstStyle/>
          <a:p>
            <a:pPr marL="0" indent="0">
              <a:buNone/>
            </a:pPr>
            <a:r>
              <a:rPr lang="en-US" altLang="en-US" sz="3000" b="1">
                <a:latin typeface="Times New Roman" panose="02020603050405020304" pitchFamily="18" charset="0"/>
                <a:cs typeface="Times New Roman" panose="02020603050405020304" pitchFamily="18" charset="0"/>
              </a:rPr>
              <a:t>Explanation</a:t>
            </a:r>
            <a:r>
              <a:rPr lang="en-US" altLang="en-US" sz="3000" b="1">
                <a:solidFill>
                  <a:srgbClr val="FF0000"/>
                </a:solidFill>
                <a:latin typeface="Times New Roman" panose="02020603050405020304" pitchFamily="18" charset="0"/>
                <a:cs typeface="Times New Roman" panose="02020603050405020304" pitchFamily="18" charset="0"/>
              </a:rPr>
              <a:t>:-</a:t>
            </a:r>
            <a:r>
              <a:rPr lang="pt-BR" altLang="en-US" sz="3000" b="1">
                <a:solidFill>
                  <a:srgbClr val="FF0000"/>
                </a:solidFill>
                <a:latin typeface="Times New Roman" panose="02020603050405020304" pitchFamily="18" charset="0"/>
                <a:cs typeface="Times New Roman" panose="02020603050405020304" pitchFamily="18" charset="0"/>
              </a:rPr>
              <a:t> D) CBDAE</a:t>
            </a:r>
            <a:endParaRPr lang="pt-BR" altLang="en-US" sz="3000" b="1">
              <a:solidFill>
                <a:srgbClr val="FF0000"/>
              </a:solidFill>
              <a:latin typeface="Times New Roman" panose="02020603050405020304" pitchFamily="18" charset="0"/>
              <a:cs typeface="Times New Roman" panose="02020603050405020304" pitchFamily="18" charset="0"/>
            </a:endParaRPr>
          </a:p>
          <a:p>
            <a:pPr marL="0" indent="0">
              <a:buNone/>
            </a:pPr>
            <a:r>
              <a:rPr lang="en-US" altLang="en-US" sz="3000">
                <a:latin typeface="Times New Roman" panose="02020603050405020304" pitchFamily="18" charset="0"/>
                <a:cs typeface="Times New Roman" panose="02020603050405020304" pitchFamily="18" charset="0"/>
              </a:rPr>
              <a:t>The eroding of the legitimacy and credibility of the UN is reflected in B, which talks about the UN being bypassed in the Iraq warand the perceived vulnerability to pressure from powerful states.</a:t>
            </a:r>
            <a:endParaRPr lang="en-US" altLang="en-US" sz="3000">
              <a:latin typeface="Times New Roman" panose="02020603050405020304" pitchFamily="18" charset="0"/>
              <a:cs typeface="Times New Roman" panose="02020603050405020304" pitchFamily="18" charset="0"/>
            </a:endParaRPr>
          </a:p>
          <a:p>
            <a:pPr marL="0" indent="0">
              <a:buNone/>
            </a:pPr>
            <a:r>
              <a:rPr lang="en-US" altLang="en-US" sz="3000">
                <a:latin typeface="Times New Roman" panose="02020603050405020304" pitchFamily="18" charset="0"/>
                <a:cs typeface="Times New Roman" panose="02020603050405020304" pitchFamily="18" charset="0"/>
              </a:rPr>
              <a:t>D takes the idea further. Hence B-D is a pair.</a:t>
            </a:r>
            <a:endParaRPr lang="en-US" altLang="en-US" sz="3000">
              <a:latin typeface="Times New Roman" panose="02020603050405020304" pitchFamily="18" charset="0"/>
              <a:cs typeface="Times New Roman" panose="02020603050405020304" pitchFamily="18" charset="0"/>
            </a:endParaRPr>
          </a:p>
          <a:p>
            <a:pPr marL="0" indent="0">
              <a:buNone/>
            </a:pPr>
            <a:r>
              <a:rPr lang="en-US" altLang="en-US" sz="3000">
                <a:latin typeface="Times New Roman" panose="02020603050405020304" pitchFamily="18" charset="0"/>
                <a:cs typeface="Times New Roman" panose="02020603050405020304" pitchFamily="18" charset="0"/>
              </a:rPr>
              <a:t>A-E is a pair as E folows A.</a:t>
            </a:r>
            <a:endParaRPr lang="en-US" altLang="en-US" sz="3000">
              <a:latin typeface="Times New Roman" panose="02020603050405020304" pitchFamily="18" charset="0"/>
              <a:cs typeface="Times New Roman" panose="02020603050405020304" pitchFamily="18" charset="0"/>
            </a:endParaRPr>
          </a:p>
          <a:p>
            <a:pPr marL="0" indent="0">
              <a:buNone/>
            </a:pPr>
            <a:r>
              <a:rPr lang="en-US" altLang="en-US" sz="3000">
                <a:latin typeface="Times New Roman" panose="02020603050405020304" pitchFamily="18" charset="0"/>
                <a:cs typeface="Times New Roman" panose="02020603050405020304" pitchFamily="18" charset="0"/>
              </a:rPr>
              <a:t>All this arrangement is found in</a:t>
            </a:r>
            <a:endParaRPr lang="en-US" altLang="en-US" sz="3000">
              <a:latin typeface="Times New Roman" panose="02020603050405020304" pitchFamily="18" charset="0"/>
              <a:cs typeface="Times New Roman" panose="02020603050405020304" pitchFamily="18" charset="0"/>
            </a:endParaRPr>
          </a:p>
          <a:p>
            <a:pPr marL="0" indent="0">
              <a:buNone/>
            </a:pPr>
            <a:r>
              <a:rPr lang="en-US" altLang="en-US" sz="3000">
                <a:latin typeface="Times New Roman" panose="02020603050405020304" pitchFamily="18" charset="0"/>
                <a:cs typeface="Times New Roman" panose="02020603050405020304" pitchFamily="18" charset="0"/>
              </a:rPr>
              <a:t>option D</a:t>
            </a:r>
            <a:endParaRPr lang="en-US" altLang="en-US" sz="3000">
              <a:latin typeface="Times New Roman" panose="02020603050405020304" pitchFamily="18" charset="0"/>
              <a:cs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1"/>
            <a:stretch>
              <a:fillRect l="-16378" t="-3898" r="-15097" b="-3672"/>
            </a:stretch>
          </a:blipFill>
        </p:spPr>
      </p:sp>
      <p:sp>
        <p:nvSpPr>
          <p:cNvPr id="47106" name="Title 1"/>
          <p:cNvSpPr>
            <a:spLocks noGrp="1" noChangeArrowheads="1"/>
          </p:cNvSpPr>
          <p:nvPr>
            <p:ph type="title"/>
          </p:nvPr>
        </p:nvSpPr>
        <p:spPr>
          <a:xfrm>
            <a:off x="1609726" y="1231108"/>
            <a:ext cx="14806613" cy="1290638"/>
          </a:xfrm>
        </p:spPr>
        <p:txBody>
          <a:bodyPr>
            <a:noAutofit/>
          </a:bodyPr>
          <a:lstStyle/>
          <a:p>
            <a:pPr eaLnBrk="1" hangingPunct="1"/>
            <a:r>
              <a:rPr lang="en-US" altLang="en-US" sz="2100" b="1" dirty="0">
                <a:latin typeface="Times New Roman" panose="02020603050405020304" pitchFamily="18" charset="0"/>
                <a:cs typeface="Times New Roman" panose="02020603050405020304" pitchFamily="18" charset="0"/>
              </a:rPr>
              <a:t>DIRECTIONS for the question:</a:t>
            </a:r>
            <a:br>
              <a:rPr lang="en-US" altLang="en-US" sz="2100" b="1" dirty="0">
                <a:latin typeface="Times New Roman" panose="02020603050405020304" pitchFamily="18" charset="0"/>
                <a:cs typeface="Times New Roman" panose="02020603050405020304" pitchFamily="18" charset="0"/>
              </a:rPr>
            </a:br>
            <a:r>
              <a:rPr lang="en-US" altLang="en-US" sz="2100" b="1" dirty="0">
                <a:latin typeface="Times New Roman" panose="02020603050405020304" pitchFamily="18" charset="0"/>
                <a:cs typeface="Times New Roman" panose="02020603050405020304" pitchFamily="18" charset="0"/>
              </a:rPr>
              <a:t>The question consists of five statements labelled A, B, C, D and E which when logically ordered form a coherent passage. Choose the option that represents the most logical order..</a:t>
            </a:r>
            <a:endParaRPr lang="en-US" altLang="en-US" sz="2100" b="1" dirty="0">
              <a:latin typeface="Times New Roman" panose="02020603050405020304" pitchFamily="18" charset="0"/>
              <a:cs typeface="Times New Roman" panose="02020603050405020304" pitchFamily="18" charset="0"/>
            </a:endParaRPr>
          </a:p>
        </p:txBody>
      </p:sp>
      <p:sp>
        <p:nvSpPr>
          <p:cNvPr id="17411" name="Content Placeholder 2"/>
          <p:cNvSpPr>
            <a:spLocks noGrp="1"/>
          </p:cNvSpPr>
          <p:nvPr>
            <p:ph idx="1"/>
          </p:nvPr>
        </p:nvSpPr>
        <p:spPr>
          <a:xfrm>
            <a:off x="573881" y="2807018"/>
            <a:ext cx="17140238" cy="7024688"/>
          </a:xfrm>
        </p:spPr>
        <p:txBody>
          <a:bodyPr rtlCol="0">
            <a:normAutofit/>
          </a:bodyPr>
          <a:lstStyle/>
          <a:p>
            <a:pPr marL="0" indent="0">
              <a:buNone/>
              <a:defRPr/>
            </a:pPr>
            <a:r>
              <a:rPr lang="en-US" altLang="en-US" sz="3000" dirty="0">
                <a:solidFill>
                  <a:schemeClr val="tx1">
                    <a:lumMod val="75000"/>
                    <a:lumOff val="25000"/>
                  </a:schemeClr>
                </a:solidFill>
                <a:latin typeface="Times New Roman" panose="02020603050405020304" pitchFamily="18" charset="0"/>
                <a:cs typeface="Times New Roman" panose="02020603050405020304" pitchFamily="18" charset="0"/>
              </a:rPr>
              <a:t>A. No longer are they so blinded as in the past by the glare and tinsel of the State idea, and of the 'blessings' of 'rugged individualism."</a:t>
            </a:r>
            <a:endParaRPr lang="en-US" altLang="en-US" sz="3000" dirty="0">
              <a:solidFill>
                <a:schemeClr val="tx1">
                  <a:lumMod val="75000"/>
                  <a:lumOff val="25000"/>
                </a:schemeClr>
              </a:solidFill>
              <a:latin typeface="Times New Roman" panose="02020603050405020304" pitchFamily="18" charset="0"/>
              <a:cs typeface="Times New Roman" panose="02020603050405020304" pitchFamily="18" charset="0"/>
            </a:endParaRPr>
          </a:p>
          <a:p>
            <a:pPr marL="0" indent="0">
              <a:buNone/>
              <a:defRPr/>
            </a:pPr>
            <a:r>
              <a:rPr lang="en-US" altLang="en-US" sz="3000" dirty="0">
                <a:solidFill>
                  <a:schemeClr val="tx1">
                    <a:lumMod val="75000"/>
                    <a:lumOff val="25000"/>
                  </a:schemeClr>
                </a:solidFill>
                <a:latin typeface="Times New Roman" panose="02020603050405020304" pitchFamily="18" charset="0"/>
                <a:cs typeface="Times New Roman" panose="02020603050405020304" pitchFamily="18" charset="0"/>
              </a:rPr>
              <a:t>B. The spirit of government has always worked against the social application of this vital lesson, except where it served the State and aided its own particular interests.</a:t>
            </a:r>
            <a:endParaRPr lang="en-US" altLang="en-US" sz="3000" dirty="0">
              <a:solidFill>
                <a:schemeClr val="tx1">
                  <a:lumMod val="75000"/>
                  <a:lumOff val="25000"/>
                </a:schemeClr>
              </a:solidFill>
              <a:latin typeface="Times New Roman" panose="02020603050405020304" pitchFamily="18" charset="0"/>
              <a:cs typeface="Times New Roman" panose="02020603050405020304" pitchFamily="18" charset="0"/>
            </a:endParaRPr>
          </a:p>
          <a:p>
            <a:pPr marL="0" indent="0">
              <a:buNone/>
              <a:defRPr/>
            </a:pPr>
            <a:r>
              <a:rPr lang="en-US" altLang="en-US" sz="3000" dirty="0">
                <a:solidFill>
                  <a:schemeClr val="tx1">
                    <a:lumMod val="75000"/>
                    <a:lumOff val="25000"/>
                  </a:schemeClr>
                </a:solidFill>
                <a:latin typeface="Times New Roman" panose="02020603050405020304" pitchFamily="18" charset="0"/>
                <a:cs typeface="Times New Roman" panose="02020603050405020304" pitchFamily="18" charset="0"/>
              </a:rPr>
              <a:t>C. The individual and ever larger groups of individuals are beginning to see beneath the surface of the established order of things.</a:t>
            </a:r>
            <a:endParaRPr lang="en-US" altLang="en-US" sz="3000" dirty="0">
              <a:solidFill>
                <a:schemeClr val="tx1">
                  <a:lumMod val="75000"/>
                  <a:lumOff val="25000"/>
                </a:schemeClr>
              </a:solidFill>
              <a:latin typeface="Times New Roman" panose="02020603050405020304" pitchFamily="18" charset="0"/>
              <a:cs typeface="Times New Roman" panose="02020603050405020304" pitchFamily="18" charset="0"/>
            </a:endParaRPr>
          </a:p>
          <a:p>
            <a:pPr marL="0" indent="0">
              <a:buNone/>
              <a:defRPr/>
            </a:pPr>
            <a:r>
              <a:rPr lang="en-US" altLang="en-US" sz="3000" dirty="0">
                <a:solidFill>
                  <a:schemeClr val="tx1">
                    <a:lumMod val="75000"/>
                    <a:lumOff val="25000"/>
                  </a:schemeClr>
                </a:solidFill>
                <a:latin typeface="Times New Roman" panose="02020603050405020304" pitchFamily="18" charset="0"/>
                <a:cs typeface="Times New Roman" panose="02020603050405020304" pitchFamily="18" charset="0"/>
              </a:rPr>
              <a:t>D. It is this anti-progressive and anti-social spirit of the State and of the privileged castes which has been responsible for the bitter struggle between man and man.</a:t>
            </a:r>
            <a:endParaRPr lang="en-US" altLang="en-US" sz="3000" dirty="0">
              <a:solidFill>
                <a:schemeClr val="tx1">
                  <a:lumMod val="75000"/>
                  <a:lumOff val="25000"/>
                </a:schemeClr>
              </a:solidFill>
              <a:latin typeface="Times New Roman" panose="02020603050405020304" pitchFamily="18" charset="0"/>
              <a:cs typeface="Times New Roman" panose="02020603050405020304" pitchFamily="18" charset="0"/>
            </a:endParaRPr>
          </a:p>
          <a:p>
            <a:pPr marL="0" indent="0">
              <a:buNone/>
              <a:defRPr/>
            </a:pPr>
            <a:r>
              <a:rPr lang="en-US" altLang="en-US" sz="3000" dirty="0">
                <a:solidFill>
                  <a:schemeClr val="tx1">
                    <a:lumMod val="75000"/>
                    <a:lumOff val="25000"/>
                  </a:schemeClr>
                </a:solidFill>
                <a:latin typeface="Times New Roman" panose="02020603050405020304" pitchFamily="18" charset="0"/>
                <a:cs typeface="Times New Roman" panose="02020603050405020304" pitchFamily="18" charset="0"/>
              </a:rPr>
              <a:t>E. The long process of history has taught man that division and strife mean death, and that unity and cooperation advance his cause, multiply his strength and further his welfare.</a:t>
            </a:r>
            <a:endParaRPr lang="en-US" altLang="en-US" sz="3000" dirty="0">
              <a:solidFill>
                <a:schemeClr val="tx1">
                  <a:lumMod val="75000"/>
                  <a:lumOff val="25000"/>
                </a:schemeClr>
              </a:solidFill>
              <a:latin typeface="Times New Roman" panose="02020603050405020304" pitchFamily="18" charset="0"/>
              <a:cs typeface="Times New Roman" panose="02020603050405020304" pitchFamily="18" charset="0"/>
            </a:endParaRPr>
          </a:p>
          <a:p>
            <a:pPr marL="0" indent="0">
              <a:buNone/>
              <a:defRPr/>
            </a:pPr>
            <a:endParaRPr lang="pt-BR" altLang="en-US" sz="3000" b="1" dirty="0">
              <a:solidFill>
                <a:schemeClr val="tx1">
                  <a:lumMod val="75000"/>
                  <a:lumOff val="25000"/>
                </a:schemeClr>
              </a:solidFill>
              <a:latin typeface="Times New Roman" panose="02020603050405020304" pitchFamily="18" charset="0"/>
              <a:cs typeface="Times New Roman" panose="02020603050405020304" pitchFamily="18" charset="0"/>
            </a:endParaRPr>
          </a:p>
          <a:p>
            <a:pPr marL="0" indent="0">
              <a:buNone/>
              <a:defRPr/>
            </a:pPr>
            <a:r>
              <a:rPr lang="pt-BR" altLang="en-US" sz="3000" b="1" dirty="0">
                <a:solidFill>
                  <a:schemeClr val="tx1">
                    <a:lumMod val="75000"/>
                    <a:lumOff val="25000"/>
                  </a:schemeClr>
                </a:solidFill>
                <a:latin typeface="Times New Roman" panose="02020603050405020304" pitchFamily="18" charset="0"/>
                <a:cs typeface="Times New Roman" panose="02020603050405020304" pitchFamily="18" charset="0"/>
              </a:rPr>
              <a:t>A) ECABD					B) DCBEA</a:t>
            </a:r>
            <a:endParaRPr lang="pt-BR" altLang="en-US" sz="3000" b="1" dirty="0">
              <a:solidFill>
                <a:schemeClr val="tx1">
                  <a:lumMod val="75000"/>
                  <a:lumOff val="25000"/>
                </a:schemeClr>
              </a:solidFill>
              <a:latin typeface="Times New Roman" panose="02020603050405020304" pitchFamily="18" charset="0"/>
              <a:cs typeface="Times New Roman" panose="02020603050405020304" pitchFamily="18" charset="0"/>
            </a:endParaRPr>
          </a:p>
          <a:p>
            <a:pPr marL="0" indent="0">
              <a:buNone/>
              <a:defRPr/>
            </a:pPr>
            <a:r>
              <a:rPr lang="pt-BR" altLang="en-US" sz="3000" b="1" dirty="0">
                <a:solidFill>
                  <a:schemeClr val="tx1">
                    <a:lumMod val="75000"/>
                    <a:lumOff val="25000"/>
                  </a:schemeClr>
                </a:solidFill>
                <a:latin typeface="Times New Roman" panose="02020603050405020304" pitchFamily="18" charset="0"/>
                <a:cs typeface="Times New Roman" panose="02020603050405020304" pitchFamily="18" charset="0"/>
              </a:rPr>
              <a:t>C) CABDE					D) EBDCA</a:t>
            </a:r>
            <a:endParaRPr lang="en-US" altLang="en-US" sz="30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1"/>
            <a:stretch>
              <a:fillRect l="-16378" t="-3898" r="-15097" b="-3672"/>
            </a:stretch>
          </a:blipFill>
        </p:spPr>
      </p:sp>
      <p:sp>
        <p:nvSpPr>
          <p:cNvPr id="48130" name="Content Placeholder 2"/>
          <p:cNvSpPr>
            <a:spLocks noGrp="1" noChangeArrowheads="1"/>
          </p:cNvSpPr>
          <p:nvPr>
            <p:ph idx="1"/>
          </p:nvPr>
        </p:nvSpPr>
        <p:spPr>
          <a:xfrm>
            <a:off x="647700" y="3402808"/>
            <a:ext cx="15773400" cy="6527006"/>
          </a:xfrm>
        </p:spPr>
        <p:txBody>
          <a:bodyPr/>
          <a:lstStyle/>
          <a:p>
            <a:pPr marL="0" indent="0">
              <a:buNone/>
            </a:pPr>
            <a:r>
              <a:rPr lang="en-US" altLang="en-US" sz="3000" b="1" dirty="0">
                <a:latin typeface="Times New Roman" panose="02020603050405020304" pitchFamily="18" charset="0"/>
                <a:cs typeface="Times New Roman" panose="02020603050405020304" pitchFamily="18" charset="0"/>
              </a:rPr>
              <a:t>Explanation</a:t>
            </a:r>
            <a:r>
              <a:rPr lang="en-US" altLang="en-US" sz="3000" b="1" dirty="0">
                <a:solidFill>
                  <a:srgbClr val="FF0000"/>
                </a:solidFill>
                <a:latin typeface="Times New Roman" panose="02020603050405020304" pitchFamily="18" charset="0"/>
                <a:cs typeface="Times New Roman" panose="02020603050405020304" pitchFamily="18" charset="0"/>
              </a:rPr>
              <a:t>:-</a:t>
            </a:r>
            <a:r>
              <a:rPr lang="pt-BR" altLang="en-US" sz="3000" b="1" dirty="0">
                <a:solidFill>
                  <a:srgbClr val="FF0000"/>
                </a:solidFill>
                <a:latin typeface="Times New Roman" panose="02020603050405020304" pitchFamily="18" charset="0"/>
                <a:cs typeface="Times New Roman" panose="02020603050405020304" pitchFamily="18" charset="0"/>
              </a:rPr>
              <a:t> </a:t>
            </a:r>
            <a:r>
              <a:rPr lang="pt-BR" altLang="en-US" sz="3000" b="1" dirty="0" err="1">
                <a:solidFill>
                  <a:srgbClr val="FF0000"/>
                </a:solidFill>
                <a:latin typeface="Times New Roman" panose="02020603050405020304" pitchFamily="18" charset="0"/>
                <a:cs typeface="Times New Roman" panose="02020603050405020304" pitchFamily="18" charset="0"/>
              </a:rPr>
              <a:t>D</a:t>
            </a:r>
            <a:r>
              <a:rPr lang="pt-BR" altLang="en-US" sz="3000" b="1" dirty="0">
                <a:solidFill>
                  <a:srgbClr val="FF0000"/>
                </a:solidFill>
                <a:latin typeface="Times New Roman" panose="02020603050405020304" pitchFamily="18" charset="0"/>
                <a:cs typeface="Times New Roman" panose="02020603050405020304" pitchFamily="18" charset="0"/>
              </a:rPr>
              <a:t>) EBDCA</a:t>
            </a:r>
            <a:endParaRPr lang="en-US" altLang="en-US" sz="3000" b="1" dirty="0">
              <a:solidFill>
                <a:srgbClr val="FF0000"/>
              </a:solidFill>
              <a:latin typeface="Times New Roman" panose="02020603050405020304" pitchFamily="18" charset="0"/>
              <a:cs typeface="Times New Roman" panose="02020603050405020304" pitchFamily="18" charset="0"/>
            </a:endParaRPr>
          </a:p>
          <a:p>
            <a:pPr marL="0" indent="0">
              <a:buNone/>
            </a:pPr>
            <a:r>
              <a:rPr lang="en-US" altLang="en-US" sz="3000" dirty="0">
                <a:latin typeface="Times New Roman" panose="02020603050405020304" pitchFamily="18" charset="0"/>
                <a:cs typeface="Times New Roman" panose="02020603050405020304" pitchFamily="18" charset="0"/>
              </a:rPr>
              <a:t>This vital lesson in B is talked about in E. Hence EB will be a pair.</a:t>
            </a:r>
            <a:endParaRPr lang="en-US" altLang="en-US" sz="3000" dirty="0">
              <a:latin typeface="Times New Roman" panose="02020603050405020304" pitchFamily="18" charset="0"/>
              <a:cs typeface="Times New Roman" panose="02020603050405020304" pitchFamily="18" charset="0"/>
            </a:endParaRPr>
          </a:p>
          <a:p>
            <a:pPr marL="0" indent="0">
              <a:buNone/>
            </a:pPr>
            <a:r>
              <a:rPr lang="en-US" altLang="en-US" sz="3000" dirty="0">
                <a:latin typeface="Times New Roman" panose="02020603050405020304" pitchFamily="18" charset="0"/>
                <a:cs typeface="Times New Roman" panose="02020603050405020304" pitchFamily="18" charset="0"/>
              </a:rPr>
              <a:t>Statement A continues with the idea mentioned in C, hence CA is another pair. The spirit talked about in D is continuation of B.</a:t>
            </a:r>
            <a:endParaRPr lang="en-US" altLang="en-US" sz="3000" dirty="0">
              <a:latin typeface="Times New Roman" panose="02020603050405020304" pitchFamily="18" charset="0"/>
              <a:cs typeface="Times New Roman" panose="02020603050405020304" pitchFamily="18" charset="0"/>
            </a:endParaRPr>
          </a:p>
          <a:p>
            <a:pPr marL="0" indent="0">
              <a:buNone/>
            </a:pPr>
            <a:r>
              <a:rPr lang="en-US" altLang="en-US" sz="3000" dirty="0">
                <a:latin typeface="Times New Roman" panose="02020603050405020304" pitchFamily="18" charset="0"/>
                <a:cs typeface="Times New Roman" panose="02020603050405020304" pitchFamily="18" charset="0"/>
              </a:rPr>
              <a:t>Hence option D shows the correct arrangement.</a:t>
            </a:r>
            <a:endParaRPr lang="en-US" altLang="en-US" sz="3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1"/>
            <a:stretch>
              <a:fillRect l="-16378" t="-3898" r="-15097" b="-3672"/>
            </a:stretch>
          </a:blipFill>
        </p:spPr>
      </p:sp>
      <p:sp>
        <p:nvSpPr>
          <p:cNvPr id="2" name="Title 1"/>
          <p:cNvSpPr>
            <a:spLocks noGrp="1"/>
          </p:cNvSpPr>
          <p:nvPr>
            <p:ph type="title"/>
          </p:nvPr>
        </p:nvSpPr>
        <p:spPr>
          <a:xfrm>
            <a:off x="1571625" y="1047711"/>
            <a:ext cx="16716375" cy="1783080"/>
          </a:xfrm>
        </p:spPr>
        <p:txBody>
          <a:bodyPr>
            <a:noAutofit/>
          </a:bodyPr>
          <a:lstStyle/>
          <a:p>
            <a:r>
              <a:rPr lang="en-US" sz="2400" dirty="0">
                <a:latin typeface="Times New Roman" panose="02020603050405020304" pitchFamily="18" charset="0"/>
                <a:cs typeface="Times New Roman" panose="02020603050405020304" pitchFamily="18" charset="0"/>
              </a:rPr>
              <a:t>Directions for Questions: Sentences given in each question, when properly sequenced, form a coherent paragraph. The first and last sentences are 1 and 6, and the four in between are labelled A, B, C and D. Choose the most logical order of these four sentences from among the four given choices to construct a coherent paragraph from sentences 1 to 6.</a:t>
            </a:r>
            <a:endParaRPr lang="en-US" sz="24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011555" y="3737610"/>
            <a:ext cx="16270605" cy="6000750"/>
          </a:xfrm>
        </p:spPr>
        <p:txBody>
          <a:bodyPr>
            <a:normAutofit fontScale="92500" lnSpcReduction="10000"/>
          </a:bodyPr>
          <a:lstStyle/>
          <a:p>
            <a:r>
              <a:rPr lang="en-IN" dirty="0">
                <a:latin typeface="Times New Roman" panose="02020603050405020304" pitchFamily="18" charset="0"/>
                <a:cs typeface="Times New Roman" panose="02020603050405020304" pitchFamily="18" charset="0"/>
              </a:rPr>
              <a:t>1. Security inks exploit the same principle that causes the vivid and constantly changing colours of a film of oil on water.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A. When two rays of light meet each other after being reflected from these different surfaces, they have each travelled slightly different distances.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B. The key is that the light is bouncing off two surfaces, that of the oil and that of the water layer below it.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C. The distance the two rays travel determines which wavelengths, and hence colours, interfere constructively and look bright.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D. Because light is an electromagnetic wave, the peaks and troughs of each ray then interfere either constructively, to appear bright, or destructively, to appear dim. 6. Since the distance the rays travel changes with the angle as you look at the surface, different colours look bright from different viewing angles.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1. ABCD 2. BADC 3. BDAC 4. DCAB</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1"/>
            <a:stretch>
              <a:fillRect l="-16378" t="-3898" r="-15097" b="-3672"/>
            </a:stretch>
          </a:blipFill>
        </p:spPr>
      </p:sp>
      <p:grpSp>
        <p:nvGrpSpPr>
          <p:cNvPr id="3" name="Group 3"/>
          <p:cNvGrpSpPr/>
          <p:nvPr/>
        </p:nvGrpSpPr>
        <p:grpSpPr>
          <a:xfrm>
            <a:off x="898079" y="1860009"/>
            <a:ext cx="15849600" cy="7322092"/>
            <a:chOff x="0" y="0"/>
            <a:chExt cx="21132800" cy="10450457"/>
          </a:xfrm>
        </p:grpSpPr>
        <p:sp>
          <p:nvSpPr>
            <p:cNvPr id="4" name="Freeform 4"/>
            <p:cNvSpPr/>
            <p:nvPr/>
          </p:nvSpPr>
          <p:spPr>
            <a:xfrm>
              <a:off x="0" y="0"/>
              <a:ext cx="21132800" cy="10348857"/>
            </a:xfrm>
            <a:custGeom>
              <a:avLst/>
              <a:gdLst/>
              <a:ahLst/>
              <a:cxnLst/>
              <a:rect l="l" t="t" r="r" b="b"/>
              <a:pathLst>
                <a:path w="21132800" h="10348857">
                  <a:moveTo>
                    <a:pt x="0" y="0"/>
                  </a:moveTo>
                  <a:lnTo>
                    <a:pt x="21132800" y="0"/>
                  </a:lnTo>
                  <a:lnTo>
                    <a:pt x="21132800" y="10348857"/>
                  </a:lnTo>
                  <a:lnTo>
                    <a:pt x="0" y="10348857"/>
                  </a:lnTo>
                  <a:close/>
                </a:path>
              </a:pathLst>
            </a:custGeom>
            <a:solidFill>
              <a:srgbClr val="F8F4EF"/>
            </a:solidFill>
          </p:spPr>
        </p:sp>
        <p:sp>
          <p:nvSpPr>
            <p:cNvPr id="5" name="Freeform 5"/>
            <p:cNvSpPr/>
            <p:nvPr/>
          </p:nvSpPr>
          <p:spPr>
            <a:xfrm>
              <a:off x="0" y="0"/>
              <a:ext cx="21132800" cy="10450457"/>
            </a:xfrm>
            <a:custGeom>
              <a:avLst/>
              <a:gdLst/>
              <a:ahLst/>
              <a:cxnLst/>
              <a:rect l="l" t="t" r="r" b="b"/>
              <a:pathLst>
                <a:path w="21132800" h="10450457">
                  <a:moveTo>
                    <a:pt x="0" y="10348857"/>
                  </a:moveTo>
                  <a:lnTo>
                    <a:pt x="21132800" y="10348857"/>
                  </a:lnTo>
                  <a:lnTo>
                    <a:pt x="21005800" y="10450457"/>
                  </a:lnTo>
                  <a:cubicBezTo>
                    <a:pt x="21005800" y="10450457"/>
                    <a:pt x="20015200" y="10374257"/>
                    <a:pt x="19913600" y="10374257"/>
                  </a:cubicBezTo>
                  <a:lnTo>
                    <a:pt x="1219200" y="10374257"/>
                  </a:lnTo>
                  <a:cubicBezTo>
                    <a:pt x="1117600" y="10374257"/>
                    <a:pt x="127000" y="10450457"/>
                    <a:pt x="127000" y="10450457"/>
                  </a:cubicBezTo>
                  <a:lnTo>
                    <a:pt x="0" y="10348857"/>
                  </a:lnTo>
                  <a:lnTo>
                    <a:pt x="0" y="0"/>
                  </a:lnTo>
                  <a:lnTo>
                    <a:pt x="21132800" y="0"/>
                  </a:lnTo>
                  <a:lnTo>
                    <a:pt x="21132800" y="10348857"/>
                  </a:lnTo>
                  <a:lnTo>
                    <a:pt x="12700" y="10348857"/>
                  </a:lnTo>
                  <a:lnTo>
                    <a:pt x="12700" y="10336157"/>
                  </a:lnTo>
                  <a:lnTo>
                    <a:pt x="21120100" y="10336157"/>
                  </a:lnTo>
                  <a:lnTo>
                    <a:pt x="21120100" y="12700"/>
                  </a:lnTo>
                  <a:lnTo>
                    <a:pt x="12700" y="12700"/>
                  </a:lnTo>
                  <a:lnTo>
                    <a:pt x="12700" y="10348857"/>
                  </a:lnTo>
                </a:path>
              </a:pathLst>
            </a:custGeom>
            <a:solidFill>
              <a:srgbClr val="394C60">
                <a:alpha val="9804"/>
              </a:srgbClr>
            </a:solidFill>
          </p:spPr>
        </p:sp>
        <p:sp>
          <p:nvSpPr>
            <p:cNvPr id="6" name="TextBox 6"/>
            <p:cNvSpPr txBox="1"/>
            <p:nvPr/>
          </p:nvSpPr>
          <p:spPr>
            <a:xfrm>
              <a:off x="0" y="-57150"/>
              <a:ext cx="21132800" cy="9948807"/>
            </a:xfrm>
            <a:prstGeom prst="rect">
              <a:avLst/>
            </a:prstGeom>
          </p:spPr>
          <p:txBody>
            <a:bodyPr lIns="203200" tIns="203200" rIns="203200" bIns="203200" rtlCol="0" anchor="t"/>
            <a:lstStyle/>
            <a:p>
              <a:pPr algn="l">
                <a:lnSpc>
                  <a:spcPts val="2940"/>
                </a:lnSpc>
              </a:pPr>
              <a:r>
                <a:rPr lang="en-US" sz="2400" dirty="0">
                  <a:solidFill>
                    <a:srgbClr val="000000"/>
                  </a:solidFill>
                  <a:latin typeface="Arimo" panose="020B0604020202020204"/>
                  <a:ea typeface="Arimo" panose="020B0604020202020204"/>
                  <a:cs typeface="Arimo" panose="020B0604020202020204"/>
                  <a:sym typeface="Arimo" panose="020B0604020202020204"/>
                </a:rPr>
                <a:t>1. When they gathered together, the Buddha was completely silent &amp; some speculated that perhaps the Buddha was tired or ill.</a:t>
              </a:r>
              <a:endParaRPr lang="en-US" sz="2400" dirty="0">
                <a:solidFill>
                  <a:srgbClr val="000000"/>
                </a:solidFill>
                <a:latin typeface="Arimo" panose="020B0604020202020204"/>
                <a:ea typeface="Arimo" panose="020B0604020202020204"/>
                <a:cs typeface="Arimo" panose="020B0604020202020204"/>
                <a:sym typeface="Arimo" panose="020B0604020202020204"/>
              </a:endParaRPr>
            </a:p>
            <a:p>
              <a:pPr algn="l">
                <a:lnSpc>
                  <a:spcPts val="2940"/>
                </a:lnSpc>
              </a:pPr>
              <a:endParaRPr lang="en-US" sz="2400" dirty="0">
                <a:solidFill>
                  <a:srgbClr val="000000"/>
                </a:solidFill>
                <a:latin typeface="Arimo" panose="020B0604020202020204"/>
                <a:ea typeface="Arimo" panose="020B0604020202020204"/>
                <a:cs typeface="Arimo" panose="020B0604020202020204"/>
                <a:sym typeface="Arimo" panose="020B0604020202020204"/>
              </a:endParaRPr>
            </a:p>
            <a:p>
              <a:pPr algn="l">
                <a:lnSpc>
                  <a:spcPts val="2940"/>
                </a:lnSpc>
              </a:pPr>
              <a:r>
                <a:rPr lang="en-US" sz="2400" dirty="0">
                  <a:solidFill>
                    <a:srgbClr val="000000"/>
                  </a:solidFill>
                  <a:latin typeface="Arimo" panose="020B0604020202020204"/>
                  <a:ea typeface="Arimo" panose="020B0604020202020204"/>
                  <a:cs typeface="Arimo" panose="020B0604020202020204"/>
                  <a:sym typeface="Arimo" panose="020B0604020202020204"/>
                </a:rPr>
                <a:t>2. It is said that Gautam Buddha gathered his disciples one day for a Dharma talk.</a:t>
              </a:r>
              <a:endParaRPr lang="en-US" sz="2400" dirty="0">
                <a:solidFill>
                  <a:srgbClr val="000000"/>
                </a:solidFill>
                <a:latin typeface="Arimo" panose="020B0604020202020204"/>
                <a:ea typeface="Arimo" panose="020B0604020202020204"/>
                <a:cs typeface="Arimo" panose="020B0604020202020204"/>
                <a:sym typeface="Arimo" panose="020B0604020202020204"/>
              </a:endParaRPr>
            </a:p>
            <a:p>
              <a:pPr algn="l">
                <a:lnSpc>
                  <a:spcPts val="2940"/>
                </a:lnSpc>
              </a:pPr>
              <a:endParaRPr lang="en-US" sz="2400" dirty="0">
                <a:solidFill>
                  <a:srgbClr val="000000"/>
                </a:solidFill>
                <a:latin typeface="Arimo" panose="020B0604020202020204"/>
                <a:ea typeface="Arimo" panose="020B0604020202020204"/>
                <a:cs typeface="Arimo" panose="020B0604020202020204"/>
                <a:sym typeface="Arimo" panose="020B0604020202020204"/>
              </a:endParaRPr>
            </a:p>
            <a:p>
              <a:pPr algn="l">
                <a:lnSpc>
                  <a:spcPts val="2940"/>
                </a:lnSpc>
              </a:pPr>
              <a:r>
                <a:rPr lang="en-US" sz="2400" dirty="0">
                  <a:solidFill>
                    <a:srgbClr val="000000"/>
                  </a:solidFill>
                  <a:latin typeface="Arimo" panose="020B0604020202020204"/>
                  <a:ea typeface="Arimo" panose="020B0604020202020204"/>
                  <a:cs typeface="Arimo" panose="020B0604020202020204"/>
                  <a:sym typeface="Arimo" panose="020B0604020202020204"/>
                </a:rPr>
                <a:t>3. One of the Buddha's disciples, Maha </a:t>
              </a:r>
              <a:r>
                <a:rPr lang="en-US" sz="2400" dirty="0" err="1">
                  <a:solidFill>
                    <a:srgbClr val="000000"/>
                  </a:solidFill>
                  <a:latin typeface="Arimo" panose="020B0604020202020204"/>
                  <a:ea typeface="Arimo" panose="020B0604020202020204"/>
                  <a:cs typeface="Arimo" panose="020B0604020202020204"/>
                  <a:sym typeface="Arimo" panose="020B0604020202020204"/>
                </a:rPr>
                <a:t>kasyapa</a:t>
              </a:r>
              <a:r>
                <a:rPr lang="en-US" sz="2400" dirty="0">
                  <a:solidFill>
                    <a:srgbClr val="000000"/>
                  </a:solidFill>
                  <a:latin typeface="Arimo" panose="020B0604020202020204"/>
                  <a:ea typeface="Arimo" panose="020B0604020202020204"/>
                  <a:cs typeface="Arimo" panose="020B0604020202020204"/>
                  <a:sym typeface="Arimo" panose="020B0604020202020204"/>
                </a:rPr>
                <a:t>, silently gazed at the flower &amp; broke into a broad smile.</a:t>
              </a:r>
              <a:endParaRPr lang="en-US" sz="2400" dirty="0">
                <a:solidFill>
                  <a:srgbClr val="000000"/>
                </a:solidFill>
                <a:latin typeface="Arimo" panose="020B0604020202020204"/>
                <a:ea typeface="Arimo" panose="020B0604020202020204"/>
                <a:cs typeface="Arimo" panose="020B0604020202020204"/>
                <a:sym typeface="Arimo" panose="020B0604020202020204"/>
              </a:endParaRPr>
            </a:p>
            <a:p>
              <a:pPr algn="l">
                <a:lnSpc>
                  <a:spcPts val="2940"/>
                </a:lnSpc>
              </a:pPr>
              <a:endParaRPr lang="en-US" sz="2400" dirty="0">
                <a:solidFill>
                  <a:srgbClr val="000000"/>
                </a:solidFill>
                <a:latin typeface="Arimo" panose="020B0604020202020204"/>
                <a:ea typeface="Arimo" panose="020B0604020202020204"/>
                <a:cs typeface="Arimo" panose="020B0604020202020204"/>
                <a:sym typeface="Arimo" panose="020B0604020202020204"/>
              </a:endParaRPr>
            </a:p>
            <a:p>
              <a:pPr algn="l">
                <a:lnSpc>
                  <a:spcPts val="2940"/>
                </a:lnSpc>
              </a:pPr>
              <a:r>
                <a:rPr lang="en-US" sz="2400" dirty="0">
                  <a:solidFill>
                    <a:srgbClr val="000000"/>
                  </a:solidFill>
                  <a:latin typeface="Arimo" panose="020B0604020202020204"/>
                  <a:ea typeface="Arimo" panose="020B0604020202020204"/>
                  <a:cs typeface="Arimo" panose="020B0604020202020204"/>
                  <a:sym typeface="Arimo" panose="020B0604020202020204"/>
                </a:rPr>
                <a:t>4. The origin of Zen Buddhism is ascribed to the Flower Sermon, the earliest source which comes from the 14th century.</a:t>
              </a:r>
              <a:endParaRPr lang="en-US" sz="2400" dirty="0">
                <a:solidFill>
                  <a:srgbClr val="000000"/>
                </a:solidFill>
                <a:latin typeface="Arimo" panose="020B0604020202020204"/>
                <a:ea typeface="Arimo" panose="020B0604020202020204"/>
                <a:cs typeface="Arimo" panose="020B0604020202020204"/>
                <a:sym typeface="Arimo" panose="020B0604020202020204"/>
              </a:endParaRPr>
            </a:p>
            <a:p>
              <a:pPr algn="l">
                <a:lnSpc>
                  <a:spcPts val="2940"/>
                </a:lnSpc>
              </a:pPr>
              <a:endParaRPr lang="en-US" sz="2400" dirty="0">
                <a:solidFill>
                  <a:srgbClr val="000000"/>
                </a:solidFill>
                <a:latin typeface="Arimo" panose="020B0604020202020204"/>
                <a:ea typeface="Arimo" panose="020B0604020202020204"/>
                <a:cs typeface="Arimo" panose="020B0604020202020204"/>
                <a:sym typeface="Arimo" panose="020B0604020202020204"/>
              </a:endParaRPr>
            </a:p>
            <a:p>
              <a:pPr algn="l">
                <a:lnSpc>
                  <a:spcPts val="2940"/>
                </a:lnSpc>
              </a:pPr>
              <a:r>
                <a:rPr lang="en-US" sz="2400" dirty="0">
                  <a:solidFill>
                    <a:srgbClr val="000000"/>
                  </a:solidFill>
                  <a:latin typeface="Arimo" panose="020B0604020202020204"/>
                  <a:ea typeface="Arimo" panose="020B0604020202020204"/>
                  <a:cs typeface="Arimo" panose="020B0604020202020204"/>
                  <a:sym typeface="Arimo" panose="020B0604020202020204"/>
                </a:rPr>
                <a:t>5. The Buddha silently held up &amp; twirled a flower and twinkled his eyes, several of his disciples tried to interpret what this meant though none of them was correct.</a:t>
              </a:r>
              <a:endParaRPr lang="en-US" sz="2400" dirty="0">
                <a:solidFill>
                  <a:srgbClr val="000000"/>
                </a:solidFill>
                <a:latin typeface="Arimo" panose="020B0604020202020204"/>
                <a:ea typeface="Arimo" panose="020B0604020202020204"/>
                <a:cs typeface="Arimo" panose="020B0604020202020204"/>
                <a:sym typeface="Arimo" panose="020B0604020202020204"/>
              </a:endParaRPr>
            </a:p>
            <a:p>
              <a:pPr algn="l">
                <a:lnSpc>
                  <a:spcPts val="2940"/>
                </a:lnSpc>
              </a:pPr>
              <a:endParaRPr lang="en-US" sz="2400" dirty="0">
                <a:solidFill>
                  <a:srgbClr val="000000"/>
                </a:solidFill>
                <a:latin typeface="Arimo" panose="020B0604020202020204"/>
                <a:ea typeface="Arimo" panose="020B0604020202020204"/>
                <a:cs typeface="Arimo" panose="020B0604020202020204"/>
                <a:sym typeface="Arimo" panose="020B0604020202020204"/>
              </a:endParaRPr>
            </a:p>
            <a:p>
              <a:pPr algn="l">
                <a:lnSpc>
                  <a:spcPts val="2940"/>
                </a:lnSpc>
              </a:pPr>
              <a:r>
                <a:rPr lang="en-US" sz="2400" dirty="0">
                  <a:solidFill>
                    <a:srgbClr val="000000"/>
                  </a:solidFill>
                  <a:latin typeface="Arimo" panose="020B0604020202020204"/>
                  <a:ea typeface="Arimo" panose="020B0604020202020204"/>
                  <a:cs typeface="Arimo" panose="020B0604020202020204"/>
                  <a:sym typeface="Arimo" panose="020B0604020202020204"/>
                </a:rPr>
                <a:t>A. EBDAC</a:t>
              </a:r>
              <a:endParaRPr lang="en-US" sz="2400" dirty="0">
                <a:solidFill>
                  <a:srgbClr val="000000"/>
                </a:solidFill>
                <a:latin typeface="Arimo" panose="020B0604020202020204"/>
                <a:ea typeface="Arimo" panose="020B0604020202020204"/>
                <a:cs typeface="Arimo" panose="020B0604020202020204"/>
                <a:sym typeface="Arimo" panose="020B0604020202020204"/>
              </a:endParaRPr>
            </a:p>
            <a:p>
              <a:pPr algn="l">
                <a:lnSpc>
                  <a:spcPts val="2940"/>
                </a:lnSpc>
              </a:pPr>
              <a:r>
                <a:rPr lang="en-US" sz="2400" dirty="0">
                  <a:solidFill>
                    <a:srgbClr val="000000"/>
                  </a:solidFill>
                  <a:latin typeface="Arimo" panose="020B0604020202020204"/>
                  <a:ea typeface="Arimo" panose="020B0604020202020204"/>
                  <a:cs typeface="Arimo" panose="020B0604020202020204"/>
                  <a:sym typeface="Arimo" panose="020B0604020202020204"/>
                </a:rPr>
                <a:t>B. DBAEC</a:t>
              </a:r>
              <a:endParaRPr lang="en-US" sz="2400" dirty="0">
                <a:solidFill>
                  <a:srgbClr val="000000"/>
                </a:solidFill>
                <a:latin typeface="Arimo" panose="020B0604020202020204"/>
                <a:ea typeface="Arimo" panose="020B0604020202020204"/>
                <a:cs typeface="Arimo" panose="020B0604020202020204"/>
                <a:sym typeface="Arimo" panose="020B0604020202020204"/>
              </a:endParaRPr>
            </a:p>
            <a:p>
              <a:pPr algn="l">
                <a:lnSpc>
                  <a:spcPts val="2940"/>
                </a:lnSpc>
              </a:pPr>
              <a:r>
                <a:rPr lang="en-US" sz="2400" dirty="0">
                  <a:solidFill>
                    <a:srgbClr val="000000"/>
                  </a:solidFill>
                  <a:latin typeface="Arimo" panose="020B0604020202020204"/>
                  <a:ea typeface="Arimo" panose="020B0604020202020204"/>
                  <a:cs typeface="Arimo" panose="020B0604020202020204"/>
                  <a:sym typeface="Arimo" panose="020B0604020202020204"/>
                </a:rPr>
                <a:t>C. BCDEA</a:t>
              </a:r>
              <a:endParaRPr lang="en-US" sz="2400" dirty="0">
                <a:solidFill>
                  <a:srgbClr val="000000"/>
                </a:solidFill>
                <a:latin typeface="Arimo" panose="020B0604020202020204"/>
                <a:ea typeface="Arimo" panose="020B0604020202020204"/>
                <a:cs typeface="Arimo" panose="020B0604020202020204"/>
                <a:sym typeface="Arimo" panose="020B0604020202020204"/>
              </a:endParaRPr>
            </a:p>
            <a:p>
              <a:pPr algn="l">
                <a:lnSpc>
                  <a:spcPts val="2940"/>
                </a:lnSpc>
              </a:pPr>
              <a:r>
                <a:rPr lang="en-US" sz="2400" dirty="0">
                  <a:solidFill>
                    <a:srgbClr val="000000"/>
                  </a:solidFill>
                  <a:latin typeface="Arimo" panose="020B0604020202020204"/>
                  <a:ea typeface="Arimo" panose="020B0604020202020204"/>
                  <a:cs typeface="Arimo" panose="020B0604020202020204"/>
                  <a:sym typeface="Arimo" panose="020B0604020202020204"/>
                </a:rPr>
                <a:t>D. CADBE</a:t>
              </a:r>
              <a:endParaRPr lang="en-US" sz="2400" dirty="0">
                <a:solidFill>
                  <a:srgbClr val="000000"/>
                </a:solidFill>
                <a:latin typeface="Arimo" panose="020B0604020202020204"/>
                <a:ea typeface="Arimo" panose="020B0604020202020204"/>
                <a:cs typeface="Arimo" panose="020B0604020202020204"/>
                <a:sym typeface="Arimo" panose="020B0604020202020204"/>
              </a:endParaRPr>
            </a:p>
            <a:p>
              <a:pPr algn="l">
                <a:lnSpc>
                  <a:spcPts val="2940"/>
                </a:lnSpc>
              </a:pPr>
              <a:endParaRPr lang="en-US" sz="2100" dirty="0">
                <a:solidFill>
                  <a:srgbClr val="000000"/>
                </a:solidFill>
                <a:latin typeface="Arimo" panose="020B0604020202020204"/>
                <a:ea typeface="Arimo" panose="020B0604020202020204"/>
                <a:cs typeface="Arimo" panose="020B0604020202020204"/>
                <a:sym typeface="Arimo" panose="020B0604020202020204"/>
              </a:endParaRPr>
            </a:p>
          </p:txBody>
        </p:sp>
      </p:grpSp>
      <p:sp>
        <p:nvSpPr>
          <p:cNvPr id="7" name="TextBox 7"/>
          <p:cNvSpPr txBox="1"/>
          <p:nvPr/>
        </p:nvSpPr>
        <p:spPr>
          <a:xfrm>
            <a:off x="1366160" y="237811"/>
            <a:ext cx="13308182" cy="1050037"/>
          </a:xfrm>
          <a:prstGeom prst="rect">
            <a:avLst/>
          </a:prstGeom>
        </p:spPr>
        <p:txBody>
          <a:bodyPr lIns="0" tIns="0" rIns="0" bIns="0" rtlCol="0" anchor="t">
            <a:spAutoFit/>
          </a:bodyPr>
          <a:lstStyle/>
          <a:p>
            <a:pPr marL="0" lvl="0" indent="0" algn="l">
              <a:lnSpc>
                <a:spcPts val="8055"/>
              </a:lnSpc>
            </a:pPr>
            <a:r>
              <a:rPr lang="en-US" sz="7390" spc="-229" dirty="0">
                <a:solidFill>
                  <a:srgbClr val="FFFFFF"/>
                </a:solidFill>
                <a:latin typeface="Canva Sans Bold" panose="020B0803030501040103"/>
                <a:ea typeface="Canva Sans Bold" panose="020B0803030501040103"/>
                <a:cs typeface="Canva Sans Bold" panose="020B0803030501040103"/>
                <a:sym typeface="Canva Sans Bold" panose="020B0803030501040103"/>
              </a:rPr>
              <a:t>LET’S UNDERSTAND FIXED</a:t>
            </a:r>
            <a:endParaRPr lang="en-US" sz="7390" spc="-229" dirty="0">
              <a:solidFill>
                <a:srgbClr val="FFFFFF"/>
              </a:solidFill>
              <a:latin typeface="Canva Sans Bold" panose="020B0803030501040103"/>
              <a:ea typeface="Canva Sans Bold" panose="020B0803030501040103"/>
              <a:cs typeface="Canva Sans Bold" panose="020B0803030501040103"/>
              <a:sym typeface="Canva Sans Bold" panose="020B0803030501040103"/>
            </a:endParaRPr>
          </a:p>
        </p:txBody>
      </p:sp>
      <p:sp>
        <p:nvSpPr>
          <p:cNvPr id="8" name="TextBox 8"/>
          <p:cNvSpPr txBox="1"/>
          <p:nvPr/>
        </p:nvSpPr>
        <p:spPr>
          <a:xfrm>
            <a:off x="9139238" y="1104900"/>
            <a:ext cx="9525" cy="1066802"/>
          </a:xfrm>
          <a:prstGeom prst="rect">
            <a:avLst/>
          </a:prstGeom>
        </p:spPr>
        <p:txBody>
          <a:bodyPr lIns="0" tIns="0" rIns="0" bIns="0" rtlCol="0" anchor="t">
            <a:spAutoFit/>
          </a:bodyPr>
          <a:lstStyle/>
          <a:p>
            <a:pPr algn="ctr">
              <a:lnSpc>
                <a:spcPts val="8175"/>
              </a:lnSpc>
              <a:spcBef>
                <a:spcPct val="0"/>
              </a:spcBef>
            </a:pPr>
          </a:p>
        </p:txBody>
      </p:sp>
      <p:sp>
        <p:nvSpPr>
          <p:cNvPr id="9" name="TextBox 9"/>
          <p:cNvSpPr txBox="1"/>
          <p:nvPr/>
        </p:nvSpPr>
        <p:spPr>
          <a:xfrm>
            <a:off x="9139238" y="3609974"/>
            <a:ext cx="9525" cy="1066802"/>
          </a:xfrm>
          <a:prstGeom prst="rect">
            <a:avLst/>
          </a:prstGeom>
        </p:spPr>
        <p:txBody>
          <a:bodyPr lIns="0" tIns="0" rIns="0" bIns="0" rtlCol="0" anchor="t">
            <a:spAutoFit/>
          </a:bodyPr>
          <a:lstStyle/>
          <a:p>
            <a:pPr algn="ctr">
              <a:lnSpc>
                <a:spcPts val="8175"/>
              </a:lnSpc>
              <a:spcBef>
                <a:spcPct val="0"/>
              </a:spcBef>
            </a:p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1"/>
            <a:stretch>
              <a:fillRect l="-16378" t="-3898" r="-15097" b="-3672"/>
            </a:stretch>
          </a:blipFill>
        </p:spPr>
      </p:sp>
      <p:sp>
        <p:nvSpPr>
          <p:cNvPr id="3" name="Content Placeholder 2"/>
          <p:cNvSpPr>
            <a:spLocks noGrp="1"/>
          </p:cNvSpPr>
          <p:nvPr>
            <p:ph idx="1"/>
          </p:nvPr>
        </p:nvSpPr>
        <p:spPr/>
        <p:txBody>
          <a:bodyPr/>
          <a:lstStyle/>
          <a:p>
            <a:r>
              <a:rPr lang="en-IN" dirty="0"/>
              <a:t>2. BADC</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1"/>
            <a:stretch>
              <a:fillRect l="-16378" t="-3898" r="-15097" b="-3672"/>
            </a:stretch>
          </a:blipFill>
        </p:spPr>
      </p:sp>
      <p:sp>
        <p:nvSpPr>
          <p:cNvPr id="3" name="Content Placeholder 2"/>
          <p:cNvSpPr>
            <a:spLocks noGrp="1"/>
          </p:cNvSpPr>
          <p:nvPr>
            <p:ph idx="1"/>
          </p:nvPr>
        </p:nvSpPr>
        <p:spPr>
          <a:xfrm>
            <a:off x="597218" y="2482597"/>
            <a:ext cx="17093565" cy="4652975"/>
          </a:xfrm>
        </p:spPr>
        <p:txBody>
          <a:bodyPr>
            <a:noAutofit/>
          </a:bodyPr>
          <a:lstStyle/>
          <a:p>
            <a:pPr marL="0" indent="0">
              <a:buNone/>
            </a:pPr>
            <a:r>
              <a:rPr lang="en-US" sz="3000" dirty="0">
                <a:latin typeface="Times New Roman" panose="02020603050405020304" pitchFamily="18" charset="0"/>
                <a:cs typeface="Times New Roman" panose="02020603050405020304" pitchFamily="18" charset="0"/>
              </a:rPr>
              <a:t>The five sentences labelled (1, 2, 3, 4, 5) given in this question, when properly sequenced, form a coherent paragraph. Each sentence is labelled with a number. Decide on the proper order for the sentences and key in this sequence of five numbers as your answer.</a:t>
            </a:r>
            <a:endParaRPr lang="en-US" sz="3000" dirty="0">
              <a:latin typeface="Times New Roman" panose="02020603050405020304" pitchFamily="18" charset="0"/>
              <a:cs typeface="Times New Roman" panose="02020603050405020304" pitchFamily="18" charset="0"/>
            </a:endParaRPr>
          </a:p>
          <a:p>
            <a:pPr marL="771525" indent="-771525">
              <a:buFont typeface="+mj-lt"/>
              <a:buAutoNum type="arabicPeriod"/>
            </a:pPr>
            <a:r>
              <a:rPr lang="en-US" sz="3000" dirty="0">
                <a:latin typeface="Times New Roman" panose="02020603050405020304" pitchFamily="18" charset="0"/>
                <a:cs typeface="Times New Roman" panose="02020603050405020304" pitchFamily="18" charset="0"/>
              </a:rPr>
              <a:t>Scientists have for the first time managed to edit genes in. a human embryo to repair a genetic mutation, fueling hopes that such procedures may one day be available outside laboratory conditions.</a:t>
            </a:r>
            <a:endParaRPr lang="en-US" sz="3000" dirty="0">
              <a:latin typeface="Times New Roman" panose="02020603050405020304" pitchFamily="18" charset="0"/>
              <a:cs typeface="Times New Roman" panose="02020603050405020304" pitchFamily="18" charset="0"/>
            </a:endParaRPr>
          </a:p>
          <a:p>
            <a:pPr marL="771525" indent="-771525">
              <a:buFont typeface="+mj-lt"/>
              <a:buAutoNum type="arabicPeriod"/>
            </a:pPr>
            <a:r>
              <a:rPr lang="en-US" sz="3000" dirty="0">
                <a:latin typeface="Times New Roman" panose="02020603050405020304" pitchFamily="18" charset="0"/>
                <a:cs typeface="Times New Roman" panose="02020603050405020304" pitchFamily="18" charset="0"/>
              </a:rPr>
              <a:t>The cardiac disease causes sudden death in otherwise healthy young athletes and affects about one in 500 people overall.</a:t>
            </a:r>
            <a:endParaRPr lang="en-US" sz="3000" dirty="0">
              <a:latin typeface="Times New Roman" panose="02020603050405020304" pitchFamily="18" charset="0"/>
              <a:cs typeface="Times New Roman" panose="02020603050405020304" pitchFamily="18" charset="0"/>
            </a:endParaRPr>
          </a:p>
          <a:p>
            <a:pPr marL="771525" indent="-771525">
              <a:buFont typeface="+mj-lt"/>
              <a:buAutoNum type="arabicPeriod"/>
            </a:pPr>
            <a:r>
              <a:rPr lang="en-US" sz="3000" dirty="0">
                <a:latin typeface="Times New Roman" panose="02020603050405020304" pitchFamily="18" charset="0"/>
                <a:cs typeface="Times New Roman" panose="02020603050405020304" pitchFamily="18" charset="0"/>
              </a:rPr>
              <a:t>Correcting the mutation in the gene would not only ensure that the child is healthy but also prevents transmission of the mutation to future generations.</a:t>
            </a:r>
            <a:endParaRPr lang="en-US" sz="3000" dirty="0">
              <a:latin typeface="Times New Roman" panose="02020603050405020304" pitchFamily="18" charset="0"/>
              <a:cs typeface="Times New Roman" panose="02020603050405020304" pitchFamily="18" charset="0"/>
            </a:endParaRPr>
          </a:p>
          <a:p>
            <a:pPr marL="771525" indent="-771525">
              <a:buFont typeface="+mj-lt"/>
              <a:buAutoNum type="arabicPeriod"/>
            </a:pPr>
            <a:r>
              <a:rPr lang="en-US" sz="3000" dirty="0">
                <a:latin typeface="Times New Roman" panose="02020603050405020304" pitchFamily="18" charset="0"/>
                <a:cs typeface="Times New Roman" panose="02020603050405020304" pitchFamily="18" charset="0"/>
              </a:rPr>
              <a:t>It is caused by a mutation in a particular gene and a child will suffer from the condition even if it inherits only one copy of the mutated gene.</a:t>
            </a:r>
            <a:endParaRPr lang="en-US" sz="3000" dirty="0">
              <a:latin typeface="Times New Roman" panose="02020603050405020304" pitchFamily="18" charset="0"/>
              <a:cs typeface="Times New Roman" panose="02020603050405020304" pitchFamily="18" charset="0"/>
            </a:endParaRPr>
          </a:p>
          <a:p>
            <a:pPr marL="771525" indent="-771525">
              <a:buFont typeface="+mj-lt"/>
              <a:buAutoNum type="arabicPeriod"/>
            </a:pPr>
            <a:r>
              <a:rPr lang="en-US" sz="3000" dirty="0">
                <a:latin typeface="Times New Roman" panose="02020603050405020304" pitchFamily="18" charset="0"/>
                <a:cs typeface="Times New Roman" panose="02020603050405020304" pitchFamily="18" charset="0"/>
              </a:rPr>
              <a:t>In results announced in Nature this week, scientists fixed a mutation that thickens the heart muscle, a condition called hypertrophic cardiomyopathy.</a:t>
            </a:r>
            <a:endParaRPr lang="en-US" sz="3000" dirty="0">
              <a:latin typeface="Times New Roman" panose="02020603050405020304" pitchFamily="18" charset="0"/>
              <a:cs typeface="Times New Roman" panose="02020603050405020304" pitchFamily="18" charset="0"/>
            </a:endParaRPr>
          </a:p>
          <a:p>
            <a:endParaRPr lang="en-US" sz="3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1"/>
            <a:stretch>
              <a:fillRect l="-16378" t="-3898" r="-15097" b="-3672"/>
            </a:stretch>
          </a:blipFill>
        </p:spPr>
      </p:sp>
      <p:sp>
        <p:nvSpPr>
          <p:cNvPr id="3" name="Content Placeholder 2"/>
          <p:cNvSpPr>
            <a:spLocks noGrp="1"/>
          </p:cNvSpPr>
          <p:nvPr>
            <p:ph idx="1"/>
          </p:nvPr>
        </p:nvSpPr>
        <p:spPr/>
        <p:txBody>
          <a:bodyPr/>
          <a:lstStyle/>
          <a:p>
            <a:r>
              <a:rPr lang="en-IN" b="0" i="0" dirty="0">
                <a:solidFill>
                  <a:srgbClr val="333333"/>
                </a:solidFill>
                <a:effectLst/>
                <a:latin typeface="Montserrat" pitchFamily="2" charset="77"/>
              </a:rPr>
              <a:t>Answer: 15243</a:t>
            </a: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1"/>
            <a:stretch>
              <a:fillRect l="-16378" t="-3898" r="-15097" b="-3672"/>
            </a:stretch>
          </a:blipFill>
        </p:spPr>
      </p:sp>
      <p:sp>
        <p:nvSpPr>
          <p:cNvPr id="3" name="Freeform 3"/>
          <p:cNvSpPr/>
          <p:nvPr/>
        </p:nvSpPr>
        <p:spPr>
          <a:xfrm>
            <a:off x="1873843" y="1204397"/>
            <a:ext cx="14540313" cy="7878206"/>
          </a:xfrm>
          <a:custGeom>
            <a:avLst/>
            <a:gdLst/>
            <a:ahLst/>
            <a:cxnLst/>
            <a:rect l="l" t="t" r="r" b="b"/>
            <a:pathLst>
              <a:path w="14540313" h="7878206">
                <a:moveTo>
                  <a:pt x="0" y="0"/>
                </a:moveTo>
                <a:lnTo>
                  <a:pt x="14540314" y="0"/>
                </a:lnTo>
                <a:lnTo>
                  <a:pt x="14540314" y="7878206"/>
                </a:lnTo>
                <a:lnTo>
                  <a:pt x="0" y="7878206"/>
                </a:lnTo>
                <a:lnTo>
                  <a:pt x="0" y="0"/>
                </a:lnTo>
                <a:close/>
              </a:path>
            </a:pathLst>
          </a:custGeom>
          <a:blipFill>
            <a:blip r:embed="rId2"/>
            <a:stretch>
              <a:fillRect/>
            </a:stretch>
          </a:blipFill>
        </p:spPr>
      </p:sp>
      <p:sp>
        <p:nvSpPr>
          <p:cNvPr id="4" name="Freeform 4"/>
          <p:cNvSpPr/>
          <p:nvPr/>
        </p:nvSpPr>
        <p:spPr>
          <a:xfrm>
            <a:off x="679147" y="4039030"/>
            <a:ext cx="2389393" cy="5043573"/>
          </a:xfrm>
          <a:custGeom>
            <a:avLst/>
            <a:gdLst/>
            <a:ahLst/>
            <a:cxnLst/>
            <a:rect l="l" t="t" r="r" b="b"/>
            <a:pathLst>
              <a:path w="2389393" h="5043573">
                <a:moveTo>
                  <a:pt x="0" y="0"/>
                </a:moveTo>
                <a:lnTo>
                  <a:pt x="2389393" y="0"/>
                </a:lnTo>
                <a:lnTo>
                  <a:pt x="2389393" y="5043573"/>
                </a:lnTo>
                <a:lnTo>
                  <a:pt x="0" y="5043573"/>
                </a:lnTo>
                <a:lnTo>
                  <a:pt x="0" y="0"/>
                </a:lnTo>
                <a:close/>
              </a:path>
            </a:pathLst>
          </a:custGeom>
          <a:blipFill>
            <a:blip r:embed="rId3"/>
            <a:stretch>
              <a:fillRect/>
            </a:stretch>
          </a:blipFill>
        </p:spPr>
      </p:sp>
      <p:sp>
        <p:nvSpPr>
          <p:cNvPr id="5" name="Freeform 5"/>
          <p:cNvSpPr/>
          <p:nvPr/>
        </p:nvSpPr>
        <p:spPr>
          <a:xfrm>
            <a:off x="14923543" y="5368110"/>
            <a:ext cx="2574777" cy="2972325"/>
          </a:xfrm>
          <a:custGeom>
            <a:avLst/>
            <a:gdLst/>
            <a:ahLst/>
            <a:cxnLst/>
            <a:rect l="l" t="t" r="r" b="b"/>
            <a:pathLst>
              <a:path w="2574777" h="2972325">
                <a:moveTo>
                  <a:pt x="0" y="0"/>
                </a:moveTo>
                <a:lnTo>
                  <a:pt x="2574777" y="0"/>
                </a:lnTo>
                <a:lnTo>
                  <a:pt x="2574777" y="2972325"/>
                </a:lnTo>
                <a:lnTo>
                  <a:pt x="0" y="2972325"/>
                </a:lnTo>
                <a:lnTo>
                  <a:pt x="0" y="0"/>
                </a:lnTo>
                <a:close/>
              </a:path>
            </a:pathLst>
          </a:custGeom>
          <a:blipFill>
            <a:blip r:embed="rId4"/>
            <a:stretch>
              <a:fillRect/>
            </a:stretch>
          </a:blipFill>
        </p:spPr>
      </p:sp>
      <p:sp>
        <p:nvSpPr>
          <p:cNvPr id="6" name="Freeform 6"/>
          <p:cNvSpPr/>
          <p:nvPr/>
        </p:nvSpPr>
        <p:spPr>
          <a:xfrm flipH="1">
            <a:off x="1873843" y="5368110"/>
            <a:ext cx="1765174" cy="3890190"/>
          </a:xfrm>
          <a:custGeom>
            <a:avLst/>
            <a:gdLst/>
            <a:ahLst/>
            <a:cxnLst/>
            <a:rect l="l" t="t" r="r" b="b"/>
            <a:pathLst>
              <a:path w="1765174" h="3890190">
                <a:moveTo>
                  <a:pt x="1765174" y="0"/>
                </a:moveTo>
                <a:lnTo>
                  <a:pt x="0" y="0"/>
                </a:lnTo>
                <a:lnTo>
                  <a:pt x="0" y="3890190"/>
                </a:lnTo>
                <a:lnTo>
                  <a:pt x="1765174" y="3890190"/>
                </a:lnTo>
                <a:lnTo>
                  <a:pt x="1765174" y="0"/>
                </a:lnTo>
                <a:close/>
              </a:path>
            </a:pathLst>
          </a:custGeom>
          <a:blipFill>
            <a:blip r:embed="rId5"/>
            <a:stretch>
              <a:fillRect/>
            </a:stretch>
          </a:blipFill>
        </p:spPr>
      </p:sp>
      <p:sp>
        <p:nvSpPr>
          <p:cNvPr id="7" name="Freeform 7"/>
          <p:cNvSpPr/>
          <p:nvPr/>
        </p:nvSpPr>
        <p:spPr>
          <a:xfrm rot="-1041169">
            <a:off x="1122798" y="8652563"/>
            <a:ext cx="2193444" cy="658033"/>
          </a:xfrm>
          <a:custGeom>
            <a:avLst/>
            <a:gdLst/>
            <a:ahLst/>
            <a:cxnLst/>
            <a:rect l="l" t="t" r="r" b="b"/>
            <a:pathLst>
              <a:path w="2193444" h="658033">
                <a:moveTo>
                  <a:pt x="0" y="0"/>
                </a:moveTo>
                <a:lnTo>
                  <a:pt x="2193444" y="0"/>
                </a:lnTo>
                <a:lnTo>
                  <a:pt x="2193444" y="658033"/>
                </a:lnTo>
                <a:lnTo>
                  <a:pt x="0" y="658033"/>
                </a:lnTo>
                <a:lnTo>
                  <a:pt x="0" y="0"/>
                </a:lnTo>
                <a:close/>
              </a:path>
            </a:pathLst>
          </a:custGeom>
          <a:blipFill>
            <a:blip r:embed="rId6"/>
            <a:stretch>
              <a:fillRect/>
            </a:stretch>
          </a:blipFill>
        </p:spPr>
      </p:sp>
      <p:sp>
        <p:nvSpPr>
          <p:cNvPr id="8" name="Freeform 8"/>
          <p:cNvSpPr/>
          <p:nvPr/>
        </p:nvSpPr>
        <p:spPr>
          <a:xfrm>
            <a:off x="12036881" y="556451"/>
            <a:ext cx="2005214" cy="2182545"/>
          </a:xfrm>
          <a:custGeom>
            <a:avLst/>
            <a:gdLst/>
            <a:ahLst/>
            <a:cxnLst/>
            <a:rect l="l" t="t" r="r" b="b"/>
            <a:pathLst>
              <a:path w="2005214" h="2182545">
                <a:moveTo>
                  <a:pt x="0" y="0"/>
                </a:moveTo>
                <a:lnTo>
                  <a:pt x="2005213" y="0"/>
                </a:lnTo>
                <a:lnTo>
                  <a:pt x="2005213" y="2182545"/>
                </a:lnTo>
                <a:lnTo>
                  <a:pt x="0" y="2182545"/>
                </a:lnTo>
                <a:lnTo>
                  <a:pt x="0" y="0"/>
                </a:lnTo>
                <a:close/>
              </a:path>
            </a:pathLst>
          </a:custGeom>
          <a:blipFill>
            <a:blip r:embed="rId7"/>
            <a:stretch>
              <a:fillRect/>
            </a:stretch>
          </a:blipFill>
        </p:spPr>
      </p:sp>
      <p:sp>
        <p:nvSpPr>
          <p:cNvPr id="9" name="TextBox 9"/>
          <p:cNvSpPr txBox="1"/>
          <p:nvPr/>
        </p:nvSpPr>
        <p:spPr>
          <a:xfrm>
            <a:off x="3364457" y="3276064"/>
            <a:ext cx="11559087" cy="3407315"/>
          </a:xfrm>
          <a:prstGeom prst="rect">
            <a:avLst/>
          </a:prstGeom>
        </p:spPr>
        <p:txBody>
          <a:bodyPr lIns="0" tIns="0" rIns="0" bIns="0" rtlCol="0" anchor="t">
            <a:spAutoFit/>
          </a:bodyPr>
          <a:lstStyle/>
          <a:p>
            <a:pPr marL="0" lvl="0" indent="0" algn="ctr">
              <a:lnSpc>
                <a:spcPts val="13020"/>
              </a:lnSpc>
            </a:pPr>
            <a:r>
              <a:rPr lang="en-US" sz="13020" spc="-403">
                <a:solidFill>
                  <a:srgbClr val="AD8961"/>
                </a:solidFill>
                <a:latin typeface="Walter Turncoat" panose="02000000000000000000"/>
                <a:ea typeface="Walter Turncoat" panose="02000000000000000000"/>
                <a:cs typeface="Walter Turncoat" panose="02000000000000000000"/>
                <a:sym typeface="Walter Turncoat" panose="02000000000000000000"/>
              </a:rPr>
              <a:t>THANK YOU VERY MUCH!</a:t>
            </a:r>
            <a:endParaRPr lang="en-US" sz="13020" spc="-403">
              <a:solidFill>
                <a:srgbClr val="AD8961"/>
              </a:solidFill>
              <a:latin typeface="Walter Turncoat" panose="02000000000000000000"/>
              <a:ea typeface="Walter Turncoat" panose="02000000000000000000"/>
              <a:cs typeface="Walter Turncoat" panose="02000000000000000000"/>
              <a:sym typeface="Walter Turncoat" panose="02000000000000000000"/>
            </a:endParaRPr>
          </a:p>
        </p:txBody>
      </p:sp>
      <p:sp>
        <p:nvSpPr>
          <p:cNvPr id="10" name="TextBox 10"/>
          <p:cNvSpPr txBox="1"/>
          <p:nvPr/>
        </p:nvSpPr>
        <p:spPr>
          <a:xfrm>
            <a:off x="3364457" y="6828437"/>
            <a:ext cx="11559087" cy="401574"/>
          </a:xfrm>
          <a:prstGeom prst="rect">
            <a:avLst/>
          </a:prstGeom>
        </p:spPr>
        <p:txBody>
          <a:bodyPr lIns="0" tIns="0" rIns="0" bIns="0" rtlCol="0" anchor="t">
            <a:spAutoFit/>
          </a:bodyPr>
          <a:lstStyle/>
          <a:p>
            <a:pPr marL="0" lvl="0" indent="0" algn="ctr">
              <a:lnSpc>
                <a:spcPts val="3075"/>
              </a:lnSpc>
            </a:pPr>
            <a:r>
              <a:rPr lang="en-US" sz="2700" spc="-35">
                <a:solidFill>
                  <a:srgbClr val="F8F4EF"/>
                </a:solidFill>
                <a:latin typeface="Walter Turncoat" panose="02000000000000000000"/>
                <a:ea typeface="Walter Turncoat" panose="02000000000000000000"/>
                <a:cs typeface="Walter Turncoat" panose="02000000000000000000"/>
                <a:sym typeface="Walter Turncoat" panose="02000000000000000000"/>
              </a:rPr>
              <a:t>WWW.REALLYGREATSITE.COM</a:t>
            </a:r>
            <a:endParaRPr lang="en-US" sz="2700" spc="-35">
              <a:solidFill>
                <a:srgbClr val="F8F4EF"/>
              </a:solidFill>
              <a:latin typeface="Walter Turncoat" panose="02000000000000000000"/>
              <a:ea typeface="Walter Turncoat" panose="02000000000000000000"/>
              <a:cs typeface="Walter Turncoat" panose="02000000000000000000"/>
              <a:sym typeface="Walter Turncoat" panose="0200000000000000000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1"/>
            <a:stretch>
              <a:fillRect l="-16378" t="-3898" r="-15097" b="-3672"/>
            </a:stretch>
          </a:blipFill>
        </p:spPr>
      </p:sp>
      <p:sp>
        <p:nvSpPr>
          <p:cNvPr id="3" name="TextBox 7"/>
          <p:cNvSpPr txBox="1"/>
          <p:nvPr/>
        </p:nvSpPr>
        <p:spPr>
          <a:xfrm>
            <a:off x="1366160" y="237811"/>
            <a:ext cx="13308182" cy="1050037"/>
          </a:xfrm>
          <a:prstGeom prst="rect">
            <a:avLst/>
          </a:prstGeom>
        </p:spPr>
        <p:txBody>
          <a:bodyPr lIns="0" tIns="0" rIns="0" bIns="0" rtlCol="0" anchor="t">
            <a:spAutoFit/>
          </a:bodyPr>
          <a:lstStyle/>
          <a:p>
            <a:pPr marL="0" lvl="0" indent="0" algn="l">
              <a:lnSpc>
                <a:spcPts val="8055"/>
              </a:lnSpc>
            </a:pPr>
            <a:r>
              <a:rPr lang="en-US" sz="7390" spc="-229" dirty="0">
                <a:solidFill>
                  <a:srgbClr val="FFFFFF"/>
                </a:solidFill>
                <a:latin typeface="Canva Sans Bold" panose="020B0803030501040103"/>
                <a:ea typeface="Canva Sans Bold" panose="020B0803030501040103"/>
                <a:cs typeface="Canva Sans Bold" panose="020B0803030501040103"/>
                <a:sym typeface="Canva Sans Bold" panose="020B0803030501040103"/>
              </a:rPr>
              <a:t>LET’S UNDERSTAND FIXED</a:t>
            </a:r>
            <a:endParaRPr lang="en-US" sz="7390" spc="-229" dirty="0">
              <a:solidFill>
                <a:srgbClr val="FFFFFF"/>
              </a:solidFill>
              <a:latin typeface="Canva Sans Bold" panose="020B0803030501040103"/>
              <a:ea typeface="Canva Sans Bold" panose="020B0803030501040103"/>
              <a:cs typeface="Canva Sans Bold" panose="020B0803030501040103"/>
              <a:sym typeface="Canva Sans Bold" panose="020B0803030501040103"/>
            </a:endParaRPr>
          </a:p>
        </p:txBody>
      </p:sp>
      <p:sp>
        <p:nvSpPr>
          <p:cNvPr id="4" name="Freeform 4"/>
          <p:cNvSpPr/>
          <p:nvPr/>
        </p:nvSpPr>
        <p:spPr>
          <a:xfrm>
            <a:off x="898079" y="1860008"/>
            <a:ext cx="15849600" cy="7761643"/>
          </a:xfrm>
          <a:custGeom>
            <a:avLst/>
            <a:gdLst/>
            <a:ahLst/>
            <a:cxnLst/>
            <a:rect l="l" t="t" r="r" b="b"/>
            <a:pathLst>
              <a:path w="21132800" h="10348857">
                <a:moveTo>
                  <a:pt x="0" y="0"/>
                </a:moveTo>
                <a:lnTo>
                  <a:pt x="21132800" y="0"/>
                </a:lnTo>
                <a:lnTo>
                  <a:pt x="21132800" y="10348857"/>
                </a:lnTo>
                <a:lnTo>
                  <a:pt x="0" y="10348857"/>
                </a:lnTo>
                <a:close/>
              </a:path>
            </a:pathLst>
          </a:custGeom>
          <a:solidFill>
            <a:srgbClr val="F8F4EF"/>
          </a:solidFill>
        </p:spPr>
      </p:sp>
      <p:grpSp>
        <p:nvGrpSpPr>
          <p:cNvPr id="6" name="Group 3"/>
          <p:cNvGrpSpPr/>
          <p:nvPr/>
        </p:nvGrpSpPr>
        <p:grpSpPr>
          <a:xfrm>
            <a:off x="898079" y="1860008"/>
            <a:ext cx="15849600" cy="7837843"/>
            <a:chOff x="0" y="0"/>
            <a:chExt cx="21132800" cy="10450457"/>
          </a:xfrm>
        </p:grpSpPr>
        <p:sp>
          <p:nvSpPr>
            <p:cNvPr id="7" name="Freeform 4"/>
            <p:cNvSpPr/>
            <p:nvPr/>
          </p:nvSpPr>
          <p:spPr>
            <a:xfrm>
              <a:off x="0" y="0"/>
              <a:ext cx="21132800" cy="10348857"/>
            </a:xfrm>
            <a:custGeom>
              <a:avLst/>
              <a:gdLst/>
              <a:ahLst/>
              <a:cxnLst/>
              <a:rect l="l" t="t" r="r" b="b"/>
              <a:pathLst>
                <a:path w="21132800" h="10348857">
                  <a:moveTo>
                    <a:pt x="0" y="0"/>
                  </a:moveTo>
                  <a:lnTo>
                    <a:pt x="21132800" y="0"/>
                  </a:lnTo>
                  <a:lnTo>
                    <a:pt x="21132800" y="10348857"/>
                  </a:lnTo>
                  <a:lnTo>
                    <a:pt x="0" y="10348857"/>
                  </a:lnTo>
                  <a:close/>
                </a:path>
              </a:pathLst>
            </a:custGeom>
            <a:solidFill>
              <a:srgbClr val="F8F4EF"/>
            </a:solidFill>
          </p:spPr>
        </p:sp>
        <p:sp>
          <p:nvSpPr>
            <p:cNvPr id="8" name="Freeform 5"/>
            <p:cNvSpPr/>
            <p:nvPr/>
          </p:nvSpPr>
          <p:spPr>
            <a:xfrm>
              <a:off x="0" y="0"/>
              <a:ext cx="21132800" cy="10450457"/>
            </a:xfrm>
            <a:custGeom>
              <a:avLst/>
              <a:gdLst/>
              <a:ahLst/>
              <a:cxnLst/>
              <a:rect l="l" t="t" r="r" b="b"/>
              <a:pathLst>
                <a:path w="21132800" h="10450457">
                  <a:moveTo>
                    <a:pt x="0" y="10348857"/>
                  </a:moveTo>
                  <a:lnTo>
                    <a:pt x="21132800" y="10348857"/>
                  </a:lnTo>
                  <a:lnTo>
                    <a:pt x="21005800" y="10450457"/>
                  </a:lnTo>
                  <a:cubicBezTo>
                    <a:pt x="21005800" y="10450457"/>
                    <a:pt x="20015200" y="10374257"/>
                    <a:pt x="19913600" y="10374257"/>
                  </a:cubicBezTo>
                  <a:lnTo>
                    <a:pt x="1219200" y="10374257"/>
                  </a:lnTo>
                  <a:cubicBezTo>
                    <a:pt x="1117600" y="10374257"/>
                    <a:pt x="127000" y="10450457"/>
                    <a:pt x="127000" y="10450457"/>
                  </a:cubicBezTo>
                  <a:lnTo>
                    <a:pt x="0" y="10348857"/>
                  </a:lnTo>
                  <a:lnTo>
                    <a:pt x="0" y="0"/>
                  </a:lnTo>
                  <a:lnTo>
                    <a:pt x="21132800" y="0"/>
                  </a:lnTo>
                  <a:lnTo>
                    <a:pt x="21132800" y="10348857"/>
                  </a:lnTo>
                  <a:lnTo>
                    <a:pt x="12700" y="10348857"/>
                  </a:lnTo>
                  <a:lnTo>
                    <a:pt x="12700" y="10336157"/>
                  </a:lnTo>
                  <a:lnTo>
                    <a:pt x="21120100" y="10336157"/>
                  </a:lnTo>
                  <a:lnTo>
                    <a:pt x="21120100" y="12700"/>
                  </a:lnTo>
                  <a:lnTo>
                    <a:pt x="12700" y="12700"/>
                  </a:lnTo>
                  <a:lnTo>
                    <a:pt x="12700" y="10348857"/>
                  </a:lnTo>
                </a:path>
              </a:pathLst>
            </a:custGeom>
            <a:solidFill>
              <a:srgbClr val="394C60">
                <a:alpha val="9804"/>
              </a:srgbClr>
            </a:solidFill>
          </p:spPr>
        </p:sp>
        <p:sp>
          <p:nvSpPr>
            <p:cNvPr id="9" name="TextBox 6"/>
            <p:cNvSpPr txBox="1"/>
            <p:nvPr/>
          </p:nvSpPr>
          <p:spPr>
            <a:xfrm>
              <a:off x="0" y="-57150"/>
              <a:ext cx="21132800" cy="9948807"/>
            </a:xfrm>
            <a:prstGeom prst="rect">
              <a:avLst/>
            </a:prstGeom>
          </p:spPr>
          <p:txBody>
            <a:bodyPr lIns="203200" tIns="203200" rIns="203200" bIns="203200" rtlCol="0" anchor="t"/>
            <a:lstStyle/>
            <a:p>
              <a:pPr algn="l">
                <a:lnSpc>
                  <a:spcPts val="2940"/>
                </a:lnSpc>
              </a:pPr>
              <a:r>
                <a:rPr lang="en-US" sz="2400" dirty="0">
                  <a:solidFill>
                    <a:srgbClr val="000000"/>
                  </a:solidFill>
                  <a:latin typeface="Arimo" panose="020B0604020202020204"/>
                  <a:ea typeface="Arimo" panose="020B0604020202020204"/>
                  <a:cs typeface="Arimo" panose="020B0604020202020204"/>
                  <a:sym typeface="Arimo" panose="020B0604020202020204"/>
                </a:rPr>
                <a:t>1. When they gathered together, the Buddha was completely silent &amp; some speculated that perhaps the Buddha was tired or ill.</a:t>
              </a:r>
              <a:endParaRPr lang="en-US" sz="2400" dirty="0">
                <a:solidFill>
                  <a:srgbClr val="000000"/>
                </a:solidFill>
                <a:latin typeface="Arimo" panose="020B0604020202020204"/>
                <a:ea typeface="Arimo" panose="020B0604020202020204"/>
                <a:cs typeface="Arimo" panose="020B0604020202020204"/>
                <a:sym typeface="Arimo" panose="020B0604020202020204"/>
              </a:endParaRPr>
            </a:p>
            <a:p>
              <a:pPr algn="l">
                <a:lnSpc>
                  <a:spcPts val="2940"/>
                </a:lnSpc>
              </a:pPr>
              <a:endParaRPr lang="en-US" sz="2400" dirty="0">
                <a:solidFill>
                  <a:srgbClr val="000000"/>
                </a:solidFill>
                <a:latin typeface="Arimo" panose="020B0604020202020204"/>
                <a:ea typeface="Arimo" panose="020B0604020202020204"/>
                <a:cs typeface="Arimo" panose="020B0604020202020204"/>
                <a:sym typeface="Arimo" panose="020B0604020202020204"/>
              </a:endParaRPr>
            </a:p>
            <a:p>
              <a:pPr algn="l">
                <a:lnSpc>
                  <a:spcPts val="2940"/>
                </a:lnSpc>
              </a:pPr>
              <a:r>
                <a:rPr lang="en-US" sz="2400" dirty="0">
                  <a:solidFill>
                    <a:srgbClr val="000000"/>
                  </a:solidFill>
                  <a:latin typeface="Arimo" panose="020B0604020202020204"/>
                  <a:ea typeface="Arimo" panose="020B0604020202020204"/>
                  <a:cs typeface="Arimo" panose="020B0604020202020204"/>
                  <a:sym typeface="Arimo" panose="020B0604020202020204"/>
                </a:rPr>
                <a:t>2. It is said that Gautam Buddha gathered his disciples one day for a Dharma talk.</a:t>
              </a:r>
              <a:endParaRPr lang="en-US" sz="2400" dirty="0">
                <a:solidFill>
                  <a:srgbClr val="000000"/>
                </a:solidFill>
                <a:latin typeface="Arimo" panose="020B0604020202020204"/>
                <a:ea typeface="Arimo" panose="020B0604020202020204"/>
                <a:cs typeface="Arimo" panose="020B0604020202020204"/>
                <a:sym typeface="Arimo" panose="020B0604020202020204"/>
              </a:endParaRPr>
            </a:p>
            <a:p>
              <a:pPr algn="l">
                <a:lnSpc>
                  <a:spcPts val="2940"/>
                </a:lnSpc>
              </a:pPr>
              <a:endParaRPr lang="en-US" sz="2400" dirty="0">
                <a:solidFill>
                  <a:srgbClr val="000000"/>
                </a:solidFill>
                <a:latin typeface="Arimo" panose="020B0604020202020204"/>
                <a:ea typeface="Arimo" panose="020B0604020202020204"/>
                <a:cs typeface="Arimo" panose="020B0604020202020204"/>
                <a:sym typeface="Arimo" panose="020B0604020202020204"/>
              </a:endParaRPr>
            </a:p>
            <a:p>
              <a:pPr algn="l">
                <a:lnSpc>
                  <a:spcPts val="2940"/>
                </a:lnSpc>
              </a:pPr>
              <a:r>
                <a:rPr lang="en-US" sz="2400" dirty="0">
                  <a:solidFill>
                    <a:srgbClr val="000000"/>
                  </a:solidFill>
                  <a:latin typeface="Arimo" panose="020B0604020202020204"/>
                  <a:ea typeface="Arimo" panose="020B0604020202020204"/>
                  <a:cs typeface="Arimo" panose="020B0604020202020204"/>
                  <a:sym typeface="Arimo" panose="020B0604020202020204"/>
                </a:rPr>
                <a:t>3. One of the Buddha's disciples, Maha </a:t>
              </a:r>
              <a:r>
                <a:rPr lang="en-US" sz="2400" dirty="0" err="1">
                  <a:solidFill>
                    <a:srgbClr val="000000"/>
                  </a:solidFill>
                  <a:latin typeface="Arimo" panose="020B0604020202020204"/>
                  <a:ea typeface="Arimo" panose="020B0604020202020204"/>
                  <a:cs typeface="Arimo" panose="020B0604020202020204"/>
                  <a:sym typeface="Arimo" panose="020B0604020202020204"/>
                </a:rPr>
                <a:t>kasyapa</a:t>
              </a:r>
              <a:r>
                <a:rPr lang="en-US" sz="2400" dirty="0">
                  <a:solidFill>
                    <a:srgbClr val="000000"/>
                  </a:solidFill>
                  <a:latin typeface="Arimo" panose="020B0604020202020204"/>
                  <a:ea typeface="Arimo" panose="020B0604020202020204"/>
                  <a:cs typeface="Arimo" panose="020B0604020202020204"/>
                  <a:sym typeface="Arimo" panose="020B0604020202020204"/>
                </a:rPr>
                <a:t>, silently gazed at the flower &amp; broke into a broad smile.</a:t>
              </a:r>
              <a:endParaRPr lang="en-US" sz="2400" dirty="0">
                <a:solidFill>
                  <a:srgbClr val="000000"/>
                </a:solidFill>
                <a:latin typeface="Arimo" panose="020B0604020202020204"/>
                <a:ea typeface="Arimo" panose="020B0604020202020204"/>
                <a:cs typeface="Arimo" panose="020B0604020202020204"/>
                <a:sym typeface="Arimo" panose="020B0604020202020204"/>
              </a:endParaRPr>
            </a:p>
            <a:p>
              <a:pPr algn="l">
                <a:lnSpc>
                  <a:spcPts val="2940"/>
                </a:lnSpc>
              </a:pPr>
              <a:endParaRPr lang="en-US" sz="2400" dirty="0">
                <a:solidFill>
                  <a:srgbClr val="000000"/>
                </a:solidFill>
                <a:latin typeface="Arimo" panose="020B0604020202020204"/>
                <a:ea typeface="Arimo" panose="020B0604020202020204"/>
                <a:cs typeface="Arimo" panose="020B0604020202020204"/>
                <a:sym typeface="Arimo" panose="020B0604020202020204"/>
              </a:endParaRPr>
            </a:p>
            <a:p>
              <a:pPr algn="l">
                <a:lnSpc>
                  <a:spcPts val="2940"/>
                </a:lnSpc>
              </a:pPr>
              <a:r>
                <a:rPr lang="en-US" sz="2400" dirty="0">
                  <a:solidFill>
                    <a:srgbClr val="000000"/>
                  </a:solidFill>
                  <a:latin typeface="Arimo" panose="020B0604020202020204"/>
                  <a:ea typeface="Arimo" panose="020B0604020202020204"/>
                  <a:cs typeface="Arimo" panose="020B0604020202020204"/>
                  <a:sym typeface="Arimo" panose="020B0604020202020204"/>
                </a:rPr>
                <a:t>4. The origin of Zen Buddhism is ascribed to the Flower Sermon, the earliest source which comes from the 14th century.</a:t>
              </a:r>
              <a:endParaRPr lang="en-US" sz="2400" dirty="0">
                <a:solidFill>
                  <a:srgbClr val="000000"/>
                </a:solidFill>
                <a:latin typeface="Arimo" panose="020B0604020202020204"/>
                <a:ea typeface="Arimo" panose="020B0604020202020204"/>
                <a:cs typeface="Arimo" panose="020B0604020202020204"/>
                <a:sym typeface="Arimo" panose="020B0604020202020204"/>
              </a:endParaRPr>
            </a:p>
            <a:p>
              <a:pPr algn="l">
                <a:lnSpc>
                  <a:spcPts val="2940"/>
                </a:lnSpc>
              </a:pPr>
              <a:endParaRPr lang="en-US" sz="2400" dirty="0">
                <a:solidFill>
                  <a:srgbClr val="000000"/>
                </a:solidFill>
                <a:latin typeface="Arimo" panose="020B0604020202020204"/>
                <a:ea typeface="Arimo" panose="020B0604020202020204"/>
                <a:cs typeface="Arimo" panose="020B0604020202020204"/>
                <a:sym typeface="Arimo" panose="020B0604020202020204"/>
              </a:endParaRPr>
            </a:p>
            <a:p>
              <a:pPr algn="l">
                <a:lnSpc>
                  <a:spcPts val="2940"/>
                </a:lnSpc>
              </a:pPr>
              <a:r>
                <a:rPr lang="en-US" sz="2400" dirty="0">
                  <a:solidFill>
                    <a:srgbClr val="000000"/>
                  </a:solidFill>
                  <a:latin typeface="Arimo" panose="020B0604020202020204"/>
                  <a:ea typeface="Arimo" panose="020B0604020202020204"/>
                  <a:cs typeface="Arimo" panose="020B0604020202020204"/>
                  <a:sym typeface="Arimo" panose="020B0604020202020204"/>
                </a:rPr>
                <a:t>5. The Buddha silently held up &amp; twirled a flower and twinkled his eyes, several of his disciples tried to interpret what this meant though none of them was correct.</a:t>
              </a:r>
              <a:endParaRPr lang="en-US" sz="2400" dirty="0">
                <a:solidFill>
                  <a:srgbClr val="000000"/>
                </a:solidFill>
                <a:latin typeface="Arimo" panose="020B0604020202020204"/>
                <a:ea typeface="Arimo" panose="020B0604020202020204"/>
                <a:cs typeface="Arimo" panose="020B0604020202020204"/>
                <a:sym typeface="Arimo" panose="020B0604020202020204"/>
              </a:endParaRPr>
            </a:p>
            <a:p>
              <a:pPr algn="l">
                <a:lnSpc>
                  <a:spcPts val="2940"/>
                </a:lnSpc>
              </a:pPr>
              <a:endParaRPr lang="en-US" sz="2400" dirty="0">
                <a:solidFill>
                  <a:srgbClr val="000000"/>
                </a:solidFill>
                <a:latin typeface="Arimo" panose="020B0604020202020204"/>
                <a:ea typeface="Arimo" panose="020B0604020202020204"/>
                <a:cs typeface="Arimo" panose="020B0604020202020204"/>
                <a:sym typeface="Arimo" panose="020B0604020202020204"/>
              </a:endParaRPr>
            </a:p>
            <a:p>
              <a:pPr algn="l">
                <a:lnSpc>
                  <a:spcPts val="2940"/>
                </a:lnSpc>
              </a:pPr>
              <a:r>
                <a:rPr lang="en-US" sz="2400" dirty="0">
                  <a:solidFill>
                    <a:srgbClr val="000000"/>
                  </a:solidFill>
                  <a:latin typeface="Arimo" panose="020B0604020202020204"/>
                  <a:ea typeface="Arimo" panose="020B0604020202020204"/>
                  <a:cs typeface="Arimo" panose="020B0604020202020204"/>
                  <a:sym typeface="Arimo" panose="020B0604020202020204"/>
                </a:rPr>
                <a:t>A. EBDAC</a:t>
              </a:r>
              <a:endParaRPr lang="en-US" sz="2400" dirty="0">
                <a:solidFill>
                  <a:srgbClr val="000000"/>
                </a:solidFill>
                <a:latin typeface="Arimo" panose="020B0604020202020204"/>
                <a:ea typeface="Arimo" panose="020B0604020202020204"/>
                <a:cs typeface="Arimo" panose="020B0604020202020204"/>
                <a:sym typeface="Arimo" panose="020B0604020202020204"/>
              </a:endParaRPr>
            </a:p>
            <a:p>
              <a:pPr algn="l">
                <a:lnSpc>
                  <a:spcPts val="2940"/>
                </a:lnSpc>
              </a:pPr>
              <a:r>
                <a:rPr lang="en-US" sz="2400" dirty="0">
                  <a:solidFill>
                    <a:srgbClr val="000000"/>
                  </a:solidFill>
                  <a:latin typeface="Arimo" panose="020B0604020202020204"/>
                  <a:ea typeface="Arimo" panose="020B0604020202020204"/>
                  <a:cs typeface="Arimo" panose="020B0604020202020204"/>
                  <a:sym typeface="Arimo" panose="020B0604020202020204"/>
                </a:rPr>
                <a:t>B. DBAEC</a:t>
              </a:r>
              <a:endParaRPr lang="en-US" sz="2400" dirty="0">
                <a:solidFill>
                  <a:srgbClr val="000000"/>
                </a:solidFill>
                <a:latin typeface="Arimo" panose="020B0604020202020204"/>
                <a:ea typeface="Arimo" panose="020B0604020202020204"/>
                <a:cs typeface="Arimo" panose="020B0604020202020204"/>
                <a:sym typeface="Arimo" panose="020B0604020202020204"/>
              </a:endParaRPr>
            </a:p>
            <a:p>
              <a:pPr algn="l">
                <a:lnSpc>
                  <a:spcPts val="2940"/>
                </a:lnSpc>
              </a:pPr>
              <a:r>
                <a:rPr lang="en-US" sz="2400" dirty="0">
                  <a:solidFill>
                    <a:srgbClr val="000000"/>
                  </a:solidFill>
                  <a:latin typeface="Arimo" panose="020B0604020202020204"/>
                  <a:ea typeface="Arimo" panose="020B0604020202020204"/>
                  <a:cs typeface="Arimo" panose="020B0604020202020204"/>
                  <a:sym typeface="Arimo" panose="020B0604020202020204"/>
                </a:rPr>
                <a:t>C. BCDEA</a:t>
              </a:r>
              <a:endParaRPr lang="en-US" sz="2400" dirty="0">
                <a:solidFill>
                  <a:srgbClr val="000000"/>
                </a:solidFill>
                <a:latin typeface="Arimo" panose="020B0604020202020204"/>
                <a:ea typeface="Arimo" panose="020B0604020202020204"/>
                <a:cs typeface="Arimo" panose="020B0604020202020204"/>
                <a:sym typeface="Arimo" panose="020B0604020202020204"/>
              </a:endParaRPr>
            </a:p>
            <a:p>
              <a:pPr algn="l">
                <a:lnSpc>
                  <a:spcPts val="2940"/>
                </a:lnSpc>
              </a:pPr>
              <a:r>
                <a:rPr lang="en-US" sz="2400" dirty="0">
                  <a:solidFill>
                    <a:srgbClr val="000000"/>
                  </a:solidFill>
                  <a:latin typeface="Arimo" panose="020B0604020202020204"/>
                  <a:ea typeface="Arimo" panose="020B0604020202020204"/>
                  <a:cs typeface="Arimo" panose="020B0604020202020204"/>
                  <a:sym typeface="Arimo" panose="020B0604020202020204"/>
                </a:rPr>
                <a:t>D. CADBE</a:t>
              </a:r>
              <a:endParaRPr lang="en-US" sz="2400" dirty="0">
                <a:solidFill>
                  <a:srgbClr val="000000"/>
                </a:solidFill>
                <a:latin typeface="Arimo" panose="020B0604020202020204"/>
                <a:ea typeface="Arimo" panose="020B0604020202020204"/>
                <a:cs typeface="Arimo" panose="020B0604020202020204"/>
                <a:sym typeface="Arimo" panose="020B0604020202020204"/>
              </a:endParaRPr>
            </a:p>
            <a:p>
              <a:pPr algn="l">
                <a:lnSpc>
                  <a:spcPts val="2940"/>
                </a:lnSpc>
              </a:pPr>
              <a:endParaRPr lang="en-US" sz="2400" dirty="0">
                <a:solidFill>
                  <a:srgbClr val="000000"/>
                </a:solidFill>
                <a:latin typeface="Arimo" panose="020B0604020202020204"/>
                <a:ea typeface="Arimo" panose="020B0604020202020204"/>
                <a:cs typeface="Arimo" panose="020B0604020202020204"/>
                <a:sym typeface="Arimo" panose="020B0604020202020204"/>
              </a:endParaRPr>
            </a:p>
            <a:p>
              <a:pPr algn="l">
                <a:lnSpc>
                  <a:spcPts val="2940"/>
                </a:lnSpc>
              </a:pPr>
              <a:r>
                <a:rPr lang="en-US" sz="2400" dirty="0">
                  <a:solidFill>
                    <a:srgbClr val="000000"/>
                  </a:solidFill>
                  <a:highlight>
                    <a:srgbClr val="FFFF00"/>
                  </a:highlight>
                  <a:latin typeface="Arimo" panose="020B0604020202020204"/>
                  <a:ea typeface="Arimo" panose="020B0604020202020204"/>
                  <a:cs typeface="Arimo" panose="020B0604020202020204"/>
                  <a:sym typeface="Arimo" panose="020B0604020202020204"/>
                </a:rPr>
                <a:t>ANSWER: B</a:t>
              </a:r>
              <a:endParaRPr lang="en-US" sz="2400" dirty="0">
                <a:solidFill>
                  <a:srgbClr val="000000"/>
                </a:solidFill>
                <a:highlight>
                  <a:srgbClr val="FFFF00"/>
                </a:highlight>
                <a:latin typeface="Arimo" panose="020B0604020202020204"/>
                <a:ea typeface="Arimo" panose="020B0604020202020204"/>
                <a:cs typeface="Arimo" panose="020B0604020202020204"/>
                <a:sym typeface="Arimo" panose="020B0604020202020204"/>
              </a:endParaRPr>
            </a:p>
            <a:p>
              <a:pPr marL="453390" lvl="1" indent="-226695" algn="l">
                <a:lnSpc>
                  <a:spcPts val="2940"/>
                </a:lnSpc>
                <a:buFont typeface="Arial" panose="020B0604020202020204"/>
                <a:buChar char="•"/>
              </a:pPr>
              <a:r>
                <a:rPr lang="en-US" sz="2400" dirty="0">
                  <a:solidFill>
                    <a:srgbClr val="000000"/>
                  </a:solidFill>
                  <a:latin typeface="Arimo" panose="020B0604020202020204"/>
                  <a:ea typeface="Arimo" panose="020B0604020202020204"/>
                  <a:cs typeface="Arimo" panose="020B0604020202020204"/>
                  <a:sym typeface="Arimo" panose="020B0604020202020204"/>
                </a:rPr>
                <a:t>Here S2 is fixed and we need to rearrange the other options to make a meaningful paragraph</a:t>
              </a:r>
              <a:endParaRPr lang="en-US" sz="2400" dirty="0">
                <a:solidFill>
                  <a:srgbClr val="000000"/>
                </a:solidFill>
                <a:latin typeface="Arimo" panose="020B0604020202020204"/>
                <a:ea typeface="Arimo" panose="020B0604020202020204"/>
                <a:cs typeface="Arimo" panose="020B0604020202020204"/>
                <a:sym typeface="Arimo" panose="020B0604020202020204"/>
              </a:endParaRPr>
            </a:p>
            <a:p>
              <a:pPr algn="l">
                <a:lnSpc>
                  <a:spcPts val="2940"/>
                </a:lnSpc>
              </a:pPr>
              <a:endParaRPr lang="en-US" sz="2100" dirty="0">
                <a:solidFill>
                  <a:srgbClr val="000000"/>
                </a:solidFill>
                <a:latin typeface="Arimo" panose="020B0604020202020204"/>
                <a:ea typeface="Arimo" panose="020B0604020202020204"/>
                <a:cs typeface="Arimo" panose="020B0604020202020204"/>
                <a:sym typeface="Arimo" panose="020B0604020202020204"/>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1"/>
            <a:stretch>
              <a:fillRect l="-16378" t="-3898" r="-15097" b="-3672"/>
            </a:stretch>
          </a:blipFill>
        </p:spPr>
      </p:sp>
      <p:grpSp>
        <p:nvGrpSpPr>
          <p:cNvPr id="3" name="Group 3"/>
          <p:cNvGrpSpPr>
            <a:grpSpLocks noChangeAspect="1"/>
          </p:cNvGrpSpPr>
          <p:nvPr/>
        </p:nvGrpSpPr>
        <p:grpSpPr>
          <a:xfrm rot="117084">
            <a:off x="12182672" y="964761"/>
            <a:ext cx="5289770" cy="7851697"/>
            <a:chOff x="0" y="0"/>
            <a:chExt cx="3304032" cy="4904232"/>
          </a:xfrm>
        </p:grpSpPr>
        <p:sp>
          <p:nvSpPr>
            <p:cNvPr id="4" name="Freeform 4"/>
            <p:cNvSpPr/>
            <p:nvPr/>
          </p:nvSpPr>
          <p:spPr>
            <a:xfrm>
              <a:off x="0" y="0"/>
              <a:ext cx="3304032" cy="4904232"/>
            </a:xfrm>
            <a:custGeom>
              <a:avLst/>
              <a:gdLst/>
              <a:ahLst/>
              <a:cxnLst/>
              <a:rect l="l" t="t" r="r" b="b"/>
              <a:pathLst>
                <a:path w="3304032" h="4904232">
                  <a:moveTo>
                    <a:pt x="3304032" y="4904232"/>
                  </a:moveTo>
                  <a:lnTo>
                    <a:pt x="0" y="4904232"/>
                  </a:lnTo>
                  <a:lnTo>
                    <a:pt x="0" y="0"/>
                  </a:lnTo>
                  <a:lnTo>
                    <a:pt x="3304032" y="0"/>
                  </a:lnTo>
                  <a:lnTo>
                    <a:pt x="3304032" y="4904232"/>
                  </a:lnTo>
                  <a:close/>
                </a:path>
              </a:pathLst>
            </a:custGeom>
            <a:blipFill>
              <a:blip r:embed="rId2"/>
              <a:stretch>
                <a:fillRect t="-654" b="-654"/>
              </a:stretch>
            </a:blipFill>
          </p:spPr>
        </p:sp>
        <p:sp>
          <p:nvSpPr>
            <p:cNvPr id="5" name="Freeform 5"/>
            <p:cNvSpPr/>
            <p:nvPr/>
          </p:nvSpPr>
          <p:spPr>
            <a:xfrm>
              <a:off x="77287" y="70236"/>
              <a:ext cx="3150561" cy="3968517"/>
            </a:xfrm>
            <a:custGeom>
              <a:avLst/>
              <a:gdLst/>
              <a:ahLst/>
              <a:cxnLst/>
              <a:rect l="l" t="t" r="r" b="b"/>
              <a:pathLst>
                <a:path w="3150561" h="3968517">
                  <a:moveTo>
                    <a:pt x="3150562" y="0"/>
                  </a:moveTo>
                  <a:lnTo>
                    <a:pt x="3127307" y="3968517"/>
                  </a:lnTo>
                  <a:lnTo>
                    <a:pt x="0" y="3951752"/>
                  </a:lnTo>
                  <a:lnTo>
                    <a:pt x="34018" y="0"/>
                  </a:lnTo>
                  <a:lnTo>
                    <a:pt x="3150562" y="0"/>
                  </a:lnTo>
                  <a:close/>
                </a:path>
              </a:pathLst>
            </a:custGeom>
            <a:blipFill>
              <a:blip r:embed="rId3"/>
              <a:stretch>
                <a:fillRect l="-44471" r="-44471"/>
              </a:stretch>
            </a:blipFill>
          </p:spPr>
        </p:sp>
      </p:grpSp>
      <p:sp>
        <p:nvSpPr>
          <p:cNvPr id="6" name="TextBox 6"/>
          <p:cNvSpPr txBox="1"/>
          <p:nvPr/>
        </p:nvSpPr>
        <p:spPr>
          <a:xfrm>
            <a:off x="1387930" y="649497"/>
            <a:ext cx="8115300" cy="3143252"/>
          </a:xfrm>
          <a:prstGeom prst="rect">
            <a:avLst/>
          </a:prstGeom>
        </p:spPr>
        <p:txBody>
          <a:bodyPr lIns="0" tIns="0" rIns="0" bIns="0" rtlCol="0" anchor="t">
            <a:spAutoFit/>
          </a:bodyPr>
          <a:lstStyle/>
          <a:p>
            <a:pPr marL="0" lvl="0" indent="0" algn="l">
              <a:lnSpc>
                <a:spcPts val="8175"/>
              </a:lnSpc>
            </a:pPr>
            <a:r>
              <a:rPr lang="en-US" sz="7500" spc="-232">
                <a:solidFill>
                  <a:srgbClr val="FFFFFF"/>
                </a:solidFill>
                <a:latin typeface="Canva Sans Bold" panose="020B0803030501040103"/>
                <a:ea typeface="Canva Sans Bold" panose="020B0803030501040103"/>
                <a:cs typeface="Canva Sans Bold" panose="020B0803030501040103"/>
                <a:sym typeface="Canva Sans Bold" panose="020B0803030501040103"/>
              </a:rPr>
              <a:t>FIND THE PURPOSE OF THE SENTENCE</a:t>
            </a:r>
            <a:endParaRPr lang="en-US" sz="7500" spc="-232">
              <a:solidFill>
                <a:srgbClr val="FFFFFF"/>
              </a:solidFill>
              <a:latin typeface="Canva Sans Bold" panose="020B0803030501040103"/>
              <a:ea typeface="Canva Sans Bold" panose="020B0803030501040103"/>
              <a:cs typeface="Canva Sans Bold" panose="020B0803030501040103"/>
              <a:sym typeface="Canva Sans Bold" panose="020B0803030501040103"/>
            </a:endParaRPr>
          </a:p>
        </p:txBody>
      </p:sp>
      <p:sp>
        <p:nvSpPr>
          <p:cNvPr id="7" name="TextBox 7"/>
          <p:cNvSpPr txBox="1"/>
          <p:nvPr/>
        </p:nvSpPr>
        <p:spPr>
          <a:xfrm>
            <a:off x="0" y="4310219"/>
            <a:ext cx="10793383" cy="4780915"/>
          </a:xfrm>
          <a:prstGeom prst="rect">
            <a:avLst/>
          </a:prstGeom>
        </p:spPr>
        <p:txBody>
          <a:bodyPr lIns="0" tIns="0" rIns="0" bIns="0" rtlCol="0" anchor="t">
            <a:spAutoFit/>
          </a:bodyPr>
          <a:lstStyle/>
          <a:p>
            <a:pPr algn="ctr">
              <a:lnSpc>
                <a:spcPts val="4760"/>
              </a:lnSpc>
            </a:pPr>
            <a:r>
              <a:rPr lang="en-US" sz="3400">
                <a:solidFill>
                  <a:srgbClr val="FFFFFF"/>
                </a:solidFill>
                <a:latin typeface="Canva Sans" panose="020B0503030501040103"/>
                <a:ea typeface="Canva Sans" panose="020B0503030501040103"/>
                <a:cs typeface="Canva Sans" panose="020B0503030501040103"/>
                <a:sym typeface="Canva Sans" panose="020B0503030501040103"/>
              </a:rPr>
              <a:t>The primary goal of para jumble is to form a coherent paragraph that gives a message or at least makes sense. It is essential to find the purpose of these sentences. What is the author trying to achieve with these sentences? What does she want to explain? Try to find the purpose first, and this will eventually help you with the formation of the paragraph.</a:t>
            </a:r>
            <a:endParaRPr lang="en-US" sz="3400">
              <a:solidFill>
                <a:srgbClr val="FFFFFF"/>
              </a:solidFill>
              <a:latin typeface="Canva Sans" panose="020B0503030501040103"/>
              <a:ea typeface="Canva Sans" panose="020B0503030501040103"/>
              <a:cs typeface="Canva Sans" panose="020B0503030501040103"/>
              <a:sym typeface="Canva Sans" panose="020B0503030501040103"/>
            </a:endParaRPr>
          </a:p>
        </p:txBody>
      </p:sp>
      <p:sp>
        <p:nvSpPr>
          <p:cNvPr id="8" name="Freeform 8"/>
          <p:cNvSpPr/>
          <p:nvPr/>
        </p:nvSpPr>
        <p:spPr>
          <a:xfrm>
            <a:off x="14827557" y="6607574"/>
            <a:ext cx="3187303" cy="3679426"/>
          </a:xfrm>
          <a:custGeom>
            <a:avLst/>
            <a:gdLst/>
            <a:ahLst/>
            <a:cxnLst/>
            <a:rect l="l" t="t" r="r" b="b"/>
            <a:pathLst>
              <a:path w="3187303" h="3679426">
                <a:moveTo>
                  <a:pt x="0" y="0"/>
                </a:moveTo>
                <a:lnTo>
                  <a:pt x="3187302" y="0"/>
                </a:lnTo>
                <a:lnTo>
                  <a:pt x="3187302" y="3679426"/>
                </a:lnTo>
                <a:lnTo>
                  <a:pt x="0" y="3679426"/>
                </a:lnTo>
                <a:lnTo>
                  <a:pt x="0" y="0"/>
                </a:lnTo>
                <a:close/>
              </a:path>
            </a:pathLst>
          </a:custGeom>
          <a:blipFill>
            <a:blip r:embed="rId4"/>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1"/>
            <a:stretch>
              <a:fillRect l="-16378" t="-3898" r="-15097" b="-3672"/>
            </a:stretch>
          </a:blipFill>
        </p:spPr>
      </p:sp>
      <p:sp>
        <p:nvSpPr>
          <p:cNvPr id="3" name="Freeform 3"/>
          <p:cNvSpPr/>
          <p:nvPr/>
        </p:nvSpPr>
        <p:spPr>
          <a:xfrm>
            <a:off x="609600" y="800100"/>
            <a:ext cx="17221200" cy="8763000"/>
          </a:xfrm>
          <a:custGeom>
            <a:avLst/>
            <a:gdLst/>
            <a:ahLst/>
            <a:cxnLst/>
            <a:rect l="l" t="t" r="r" b="b"/>
            <a:pathLst>
              <a:path w="12291145" h="6810306">
                <a:moveTo>
                  <a:pt x="0" y="0"/>
                </a:moveTo>
                <a:lnTo>
                  <a:pt x="12291145" y="0"/>
                </a:lnTo>
                <a:lnTo>
                  <a:pt x="12291145" y="6810306"/>
                </a:lnTo>
                <a:lnTo>
                  <a:pt x="0" y="6810306"/>
                </a:lnTo>
                <a:lnTo>
                  <a:pt x="0" y="0"/>
                </a:lnTo>
                <a:close/>
              </a:path>
            </a:pathLst>
          </a:custGeom>
          <a:blipFill>
            <a:blip r:embed="rId2"/>
            <a:stretch>
              <a:fillRect l="-484" r="-2451"/>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14537"/>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1"/>
            <a:stretch>
              <a:fillRect l="-16378" t="-3898" r="-15097" b="-3672"/>
            </a:stretch>
          </a:blipFill>
        </p:spPr>
      </p:sp>
      <p:sp>
        <p:nvSpPr>
          <p:cNvPr id="3" name="Freeform 3"/>
          <p:cNvSpPr/>
          <p:nvPr/>
        </p:nvSpPr>
        <p:spPr>
          <a:xfrm>
            <a:off x="533400" y="2095500"/>
            <a:ext cx="17525999" cy="7696200"/>
          </a:xfrm>
          <a:custGeom>
            <a:avLst/>
            <a:gdLst/>
            <a:ahLst/>
            <a:cxnLst/>
            <a:rect l="l" t="t" r="r" b="b"/>
            <a:pathLst>
              <a:path w="12530617" h="6466507">
                <a:moveTo>
                  <a:pt x="0" y="0"/>
                </a:moveTo>
                <a:lnTo>
                  <a:pt x="12530617" y="0"/>
                </a:lnTo>
                <a:lnTo>
                  <a:pt x="12530617" y="6466507"/>
                </a:lnTo>
                <a:lnTo>
                  <a:pt x="0" y="6466507"/>
                </a:lnTo>
                <a:lnTo>
                  <a:pt x="0" y="0"/>
                </a:lnTo>
                <a:close/>
              </a:path>
            </a:pathLst>
          </a:custGeom>
          <a:blipFill>
            <a:blip r:embed="rId2"/>
            <a:stretch>
              <a:fillRect t="-673"/>
            </a:stretch>
          </a:blipFill>
        </p:spPr>
      </p:sp>
      <p:sp>
        <p:nvSpPr>
          <p:cNvPr id="4" name="TextBox 4"/>
          <p:cNvSpPr txBox="1"/>
          <p:nvPr/>
        </p:nvSpPr>
        <p:spPr>
          <a:xfrm>
            <a:off x="1600200" y="190500"/>
            <a:ext cx="15678314" cy="1754889"/>
          </a:xfrm>
          <a:prstGeom prst="rect">
            <a:avLst/>
          </a:prstGeom>
        </p:spPr>
        <p:txBody>
          <a:bodyPr wrap="square" lIns="0" tIns="0" rIns="0" bIns="0" rtlCol="0" anchor="t">
            <a:spAutoFit/>
          </a:bodyPr>
          <a:lstStyle/>
          <a:p>
            <a:pPr marL="0" lvl="0" indent="0" algn="ctr">
              <a:lnSpc>
                <a:spcPts val="6865"/>
              </a:lnSpc>
            </a:pPr>
            <a:r>
              <a:rPr lang="en-US" sz="6300" spc="-195"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KEEP A CHECK ON CHRONOLOGY OF EVENTS</a:t>
            </a:r>
            <a:endParaRPr lang="en-US" sz="6300" spc="-195" dirty="0">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3"/>
          <p:cNvSpPr/>
          <p:nvPr/>
        </p:nvSpPr>
        <p:spPr>
          <a:xfrm>
            <a:off x="304800" y="976456"/>
            <a:ext cx="17221199" cy="8662844"/>
          </a:xfrm>
          <a:custGeom>
            <a:avLst/>
            <a:gdLst/>
            <a:ahLst/>
            <a:cxnLst/>
            <a:rect l="l" t="t" r="r" b="b"/>
            <a:pathLst>
              <a:path w="14540313" h="7878206">
                <a:moveTo>
                  <a:pt x="0" y="0"/>
                </a:moveTo>
                <a:lnTo>
                  <a:pt x="14540314" y="0"/>
                </a:lnTo>
                <a:lnTo>
                  <a:pt x="14540314" y="7878206"/>
                </a:lnTo>
                <a:lnTo>
                  <a:pt x="0" y="787820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3"/>
            <a:stretch>
              <a:fillRect l="-16378" t="-3898" r="-15097" b="-3672"/>
            </a:stretch>
          </a:blipFill>
        </p:spPr>
      </p:sp>
      <p:sp>
        <p:nvSpPr>
          <p:cNvPr id="3" name="Freeform 3"/>
          <p:cNvSpPr/>
          <p:nvPr/>
        </p:nvSpPr>
        <p:spPr>
          <a:xfrm>
            <a:off x="-152400" y="-229619"/>
            <a:ext cx="1855743" cy="1915668"/>
          </a:xfrm>
          <a:custGeom>
            <a:avLst/>
            <a:gdLst/>
            <a:ahLst/>
            <a:cxnLst/>
            <a:rect l="l" t="t" r="r" b="b"/>
            <a:pathLst>
              <a:path w="2716766" h="2650726">
                <a:moveTo>
                  <a:pt x="0" y="0"/>
                </a:moveTo>
                <a:lnTo>
                  <a:pt x="2716766" y="0"/>
                </a:lnTo>
                <a:lnTo>
                  <a:pt x="2716766" y="2650726"/>
                </a:lnTo>
                <a:lnTo>
                  <a:pt x="0" y="2650726"/>
                </a:lnTo>
                <a:lnTo>
                  <a:pt x="0" y="0"/>
                </a:lnTo>
                <a:close/>
              </a:path>
            </a:pathLst>
          </a:custGeom>
          <a:blipFill>
            <a:blip r:embed="rId4"/>
            <a:stretch>
              <a:fillRect t="-9158" b="-9158"/>
            </a:stretch>
          </a:blipFill>
        </p:spPr>
      </p:sp>
      <p:sp>
        <p:nvSpPr>
          <p:cNvPr id="5" name="TextBox 5"/>
          <p:cNvSpPr txBox="1"/>
          <p:nvPr/>
        </p:nvSpPr>
        <p:spPr>
          <a:xfrm>
            <a:off x="2819400" y="413983"/>
            <a:ext cx="13540777" cy="1908984"/>
          </a:xfrm>
          <a:prstGeom prst="rect">
            <a:avLst/>
          </a:prstGeom>
        </p:spPr>
        <p:txBody>
          <a:bodyPr wrap="square" lIns="0" tIns="0" rIns="0" bIns="0" rtlCol="0" anchor="t">
            <a:spAutoFit/>
          </a:bodyPr>
          <a:lstStyle/>
          <a:p>
            <a:pPr algn="ctr">
              <a:lnSpc>
                <a:spcPts val="7650"/>
              </a:lnSpc>
            </a:pPr>
            <a:r>
              <a:rPr lang="en-US" sz="5465"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LET’S REARRANGE </a:t>
            </a:r>
            <a:endParaRPr lang="en-US" sz="5465" dirty="0">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7650"/>
              </a:lnSpc>
            </a:pPr>
            <a:endParaRPr lang="en-US" sz="5465" dirty="0">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p:txBody>
      </p:sp>
      <p:sp>
        <p:nvSpPr>
          <p:cNvPr id="15" name="TextBox 14"/>
          <p:cNvSpPr txBox="1"/>
          <p:nvPr/>
        </p:nvSpPr>
        <p:spPr>
          <a:xfrm>
            <a:off x="1447800" y="2915768"/>
            <a:ext cx="16840200" cy="3916457"/>
          </a:xfrm>
          <a:prstGeom prst="rect">
            <a:avLst/>
          </a:prstGeom>
          <a:noFill/>
        </p:spPr>
        <p:txBody>
          <a:bodyPr wrap="square" rtlCol="0">
            <a:spAutoFit/>
          </a:bodyPr>
          <a:lstStyle/>
          <a:p>
            <a:pPr marL="514350" indent="-514350">
              <a:spcBef>
                <a:spcPts val="1305"/>
              </a:spcBef>
              <a:buAutoNum type="alphaUcPeriod"/>
            </a:pPr>
            <a:r>
              <a:rPr lang="en-US" sz="3600" dirty="0">
                <a:effectLst/>
                <a:latin typeface="Times New Roman" panose="02020603050405020304" pitchFamily="18" charset="0"/>
                <a:ea typeface="Times New Roman" panose="02020603050405020304" pitchFamily="18" charset="0"/>
              </a:rPr>
              <a:t>Alexander Bain, Scottish clockmaker, patented the electric clock.</a:t>
            </a:r>
            <a:endParaRPr lang="en-US" sz="3600" dirty="0">
              <a:effectLst/>
              <a:latin typeface="Times New Roman" panose="02020603050405020304" pitchFamily="18" charset="0"/>
              <a:ea typeface="Times New Roman" panose="02020603050405020304" pitchFamily="18" charset="0"/>
            </a:endParaRPr>
          </a:p>
          <a:p>
            <a:pPr marL="514350" indent="-514350">
              <a:spcBef>
                <a:spcPts val="1305"/>
              </a:spcBef>
              <a:buAutoNum type="alphaUcPeriod"/>
            </a:pPr>
            <a:r>
              <a:rPr lang="en-US" sz="3600" dirty="0">
                <a:effectLst/>
                <a:latin typeface="Times New Roman" panose="02020603050405020304" pitchFamily="18" charset="0"/>
                <a:ea typeface="Times New Roman" panose="02020603050405020304" pitchFamily="18" charset="0"/>
              </a:rPr>
              <a:t>The next development in accuracy occurred after 1656 with the invention of the pendulum clock. </a:t>
            </a:r>
            <a:endParaRPr lang="en-US" sz="3600" dirty="0">
              <a:effectLst/>
              <a:latin typeface="Times New Roman" panose="02020603050405020304" pitchFamily="18" charset="0"/>
              <a:ea typeface="Times New Roman" panose="02020603050405020304" pitchFamily="18" charset="0"/>
            </a:endParaRPr>
          </a:p>
          <a:p>
            <a:pPr marL="514350" indent="-514350">
              <a:spcBef>
                <a:spcPts val="1305"/>
              </a:spcBef>
              <a:buAutoNum type="alphaUcPeriod"/>
            </a:pPr>
            <a:r>
              <a:rPr lang="en-US" sz="3600" dirty="0">
                <a:effectLst/>
                <a:latin typeface="Times New Roman" panose="02020603050405020304" pitchFamily="18" charset="0"/>
                <a:ea typeface="Times New Roman" panose="02020603050405020304" pitchFamily="18" charset="0"/>
              </a:rPr>
              <a:t>Clocks have played an important role in man's history. </a:t>
            </a:r>
            <a:endParaRPr lang="en-US" sz="3600" dirty="0">
              <a:effectLst/>
              <a:latin typeface="Times New Roman" panose="02020603050405020304" pitchFamily="18" charset="0"/>
              <a:ea typeface="Times New Roman" panose="02020603050405020304" pitchFamily="18" charset="0"/>
            </a:endParaRPr>
          </a:p>
          <a:p>
            <a:pPr marL="514350" indent="-514350">
              <a:spcBef>
                <a:spcPts val="1305"/>
              </a:spcBef>
              <a:buAutoNum type="alphaUcPeriod"/>
            </a:pPr>
            <a:r>
              <a:rPr lang="en-US" sz="3600" dirty="0">
                <a:effectLst/>
                <a:latin typeface="Times New Roman" panose="02020603050405020304" pitchFamily="18" charset="0"/>
                <a:ea typeface="Times New Roman" panose="02020603050405020304" pitchFamily="18" charset="0"/>
              </a:rPr>
              <a:t>Spring-driven clocks appeared during the 15th century, although they are often erroneously credited to Nuremberg watchmaker Peter </a:t>
            </a:r>
            <a:r>
              <a:rPr lang="en-US" sz="3600" dirty="0" err="1">
                <a:effectLst/>
                <a:latin typeface="Times New Roman" panose="02020603050405020304" pitchFamily="18" charset="0"/>
                <a:ea typeface="Times New Roman" panose="02020603050405020304" pitchFamily="18" charset="0"/>
              </a:rPr>
              <a:t>Henlen</a:t>
            </a:r>
            <a:r>
              <a:rPr lang="en-US" sz="3600" dirty="0">
                <a:effectLst/>
                <a:latin typeface="Times New Roman" panose="02020603050405020304" pitchFamily="18" charset="0"/>
                <a:ea typeface="Times New Roman" panose="02020603050405020304" pitchFamily="18" charset="0"/>
              </a:rPr>
              <a:t> around 1511</a:t>
            </a:r>
            <a:endParaRPr lang="en-IN" sz="3600" dirty="0">
              <a:effectLst/>
              <a:latin typeface="Times New Roman" panose="02020603050405020304" pitchFamily="18" charset="0"/>
              <a:ea typeface="Times New Roman" panose="02020603050405020304" pitchFamily="18" charset="0"/>
            </a:endParaRPr>
          </a:p>
        </p:txBody>
      </p:sp>
      <p:sp>
        <p:nvSpPr>
          <p:cNvPr id="16" name="Freeform 4"/>
          <p:cNvSpPr/>
          <p:nvPr/>
        </p:nvSpPr>
        <p:spPr>
          <a:xfrm>
            <a:off x="16851283" y="8890254"/>
            <a:ext cx="1546239" cy="1498092"/>
          </a:xfrm>
          <a:custGeom>
            <a:avLst/>
            <a:gdLst/>
            <a:ahLst/>
            <a:cxnLst/>
            <a:rect l="l" t="t" r="r" b="b"/>
            <a:pathLst>
              <a:path w="2716766" h="2650726">
                <a:moveTo>
                  <a:pt x="0" y="0"/>
                </a:moveTo>
                <a:lnTo>
                  <a:pt x="2716766" y="0"/>
                </a:lnTo>
                <a:lnTo>
                  <a:pt x="2716766" y="2650726"/>
                </a:lnTo>
                <a:lnTo>
                  <a:pt x="0" y="2650726"/>
                </a:lnTo>
                <a:lnTo>
                  <a:pt x="0" y="0"/>
                </a:lnTo>
                <a:close/>
              </a:path>
            </a:pathLst>
          </a:custGeom>
          <a:blipFill>
            <a:blip r:embed="rId4"/>
            <a:stretch>
              <a:fillRect t="-9158" b="-9158"/>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26563</Words>
  <Application>WPS Presentation</Application>
  <PresentationFormat>Custom</PresentationFormat>
  <Paragraphs>390</Paragraphs>
  <Slides>43</Slides>
  <Notes>9</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43</vt:i4>
      </vt:variant>
    </vt:vector>
  </HeadingPairs>
  <TitlesOfParts>
    <vt:vector size="60" baseType="lpstr">
      <vt:lpstr>Arial</vt:lpstr>
      <vt:lpstr>SimSun</vt:lpstr>
      <vt:lpstr>Wingdings</vt:lpstr>
      <vt:lpstr>Canva Sans Bold</vt:lpstr>
      <vt:lpstr>Canva Sans</vt:lpstr>
      <vt:lpstr>Arimo</vt:lpstr>
      <vt:lpstr>Arial</vt:lpstr>
      <vt:lpstr>Times New Roman</vt:lpstr>
      <vt:lpstr>Microsoft YaHei</vt:lpstr>
      <vt:lpstr>Arial Unicode MS</vt:lpstr>
      <vt:lpstr>Calibri</vt:lpstr>
      <vt:lpstr>Mangal</vt:lpstr>
      <vt:lpstr>Segoe Print</vt:lpstr>
      <vt:lpstr>Arial Black</vt:lpstr>
      <vt:lpstr>Montserrat</vt:lpstr>
      <vt:lpstr>Walter Turncoat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DIRECTIONS for the question:  The question consists of five statements labelled A, B, C, D and E which when logically ordered form a coherent passage. Choose the option that represents the most logical order..</vt:lpstr>
      <vt:lpstr>PowerPoint 演示文稿</vt:lpstr>
      <vt:lpstr>DIRECTIONS: The question consists of five statements labelled A, B, C, D and E which when logically ordered form a coherent passage. Choose the option that represents the most logical order.</vt:lpstr>
      <vt:lpstr>PowerPoint 演示文稿</vt:lpstr>
      <vt:lpstr>DIRECTIONS: The question consists of five statements labelled A, B, C, D and E which when logically ordered form a coherent passage. Choose the option that represents the most logical order.</vt:lpstr>
      <vt:lpstr>PowerPoint 演示文稿</vt:lpstr>
      <vt:lpstr>DIRECTIONS: The question consists of five statements labelled A, B, C, D and E which when logically ordered form a coherent passage. Choose the option that represents the most logical order.</vt:lpstr>
      <vt:lpstr>PowerPoint 演示文稿</vt:lpstr>
      <vt:lpstr>DIRECTIONS for the question: Choose the most logical order of sentences from among the given choices to construct a coherentparagraph.</vt:lpstr>
      <vt:lpstr>PowerPoint 演示文稿</vt:lpstr>
      <vt:lpstr>DIRECTIONS for the question: Choose the most logical order of sentences from among the given choices to construct a coherent paragraph.</vt:lpstr>
      <vt:lpstr>PowerPoint 演示文稿</vt:lpstr>
      <vt:lpstr>DIRECTIONS for the question: The question consists of five statements labelled A, B, C, D and E which when logically ordered form a coherent passage. Choose the option that represents the most logical order..</vt:lpstr>
      <vt:lpstr>PowerPoint 演示文稿</vt:lpstr>
      <vt:lpstr>DIRECTIONS for the question: The question consists of five statements labelled A, B, C, D and E which when logically ordered form a coherent passage. Choose the option that represents the most logical order..</vt:lpstr>
      <vt:lpstr>PowerPoint 演示文稿</vt:lpstr>
      <vt:lpstr>Directions for Questions: Sentences given in each question, when properly sequenced, form a coherent paragraph. The first and last sentences are 1 and 6, and the four in between are labelled A, B, C and D. Choose the most logical order of these four sentences from among the four given choices to construct a coherent paragraph from sentences 1 to 6.</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PARAJUMBLES</dc:title>
  <dc:creator>Khusb</dc:creator>
  <cp:lastModifiedBy>radhasoami</cp:lastModifiedBy>
  <cp:revision>8</cp:revision>
  <dcterms:created xsi:type="dcterms:W3CDTF">2006-08-16T00:00:00Z</dcterms:created>
  <dcterms:modified xsi:type="dcterms:W3CDTF">2024-07-30T15:28:18Z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ACF2D2BE73254DC7821A2441AA5D395E_13</vt:lpwstr>
  </property>
  <property fmtid="{D5CDD505-2E9C-101B-9397-08002B2CF9AE}" pid="3" name="KSOProductBuildVer">
    <vt:lpwstr>1033-12.2.0.17153</vt:lpwstr>
  </property>
</Properties>
</file>